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3"/>
  </p:notesMasterIdLst>
  <p:sldIdLst>
    <p:sldId id="267" r:id="rId3"/>
    <p:sldId id="307" r:id="rId4"/>
    <p:sldId id="305" r:id="rId5"/>
    <p:sldId id="306" r:id="rId6"/>
    <p:sldId id="309" r:id="rId7"/>
    <p:sldId id="318" r:id="rId8"/>
    <p:sldId id="320" r:id="rId9"/>
    <p:sldId id="317" r:id="rId10"/>
    <p:sldId id="321" r:id="rId11"/>
    <p:sldId id="322" r:id="rId12"/>
    <p:sldId id="323" r:id="rId13"/>
    <p:sldId id="324" r:id="rId14"/>
    <p:sldId id="325" r:id="rId15"/>
    <p:sldId id="331" r:id="rId16"/>
    <p:sldId id="326" r:id="rId17"/>
    <p:sldId id="327" r:id="rId18"/>
    <p:sldId id="330" r:id="rId19"/>
    <p:sldId id="328" r:id="rId20"/>
    <p:sldId id="329" r:id="rId21"/>
    <p:sldId id="332" r:id="rId22"/>
    <p:sldId id="316" r:id="rId23"/>
    <p:sldId id="256" r:id="rId24"/>
    <p:sldId id="258" r:id="rId25"/>
    <p:sldId id="272" r:id="rId26"/>
    <p:sldId id="259" r:id="rId27"/>
    <p:sldId id="278" r:id="rId28"/>
    <p:sldId id="293" r:id="rId29"/>
    <p:sldId id="303" r:id="rId30"/>
    <p:sldId id="280" r:id="rId31"/>
    <p:sldId id="281" r:id="rId32"/>
    <p:sldId id="294" r:id="rId33"/>
    <p:sldId id="297" r:id="rId34"/>
    <p:sldId id="275" r:id="rId35"/>
    <p:sldId id="301" r:id="rId36"/>
    <p:sldId id="304" r:id="rId37"/>
    <p:sldId id="295" r:id="rId38"/>
    <p:sldId id="291" r:id="rId39"/>
    <p:sldId id="298" r:id="rId40"/>
    <p:sldId id="296" r:id="rId41"/>
    <p:sldId id="284" r:id="rId42"/>
    <p:sldId id="300" r:id="rId43"/>
    <p:sldId id="299" r:id="rId44"/>
    <p:sldId id="310" r:id="rId45"/>
    <p:sldId id="311" r:id="rId46"/>
    <p:sldId id="312" r:id="rId47"/>
    <p:sldId id="313" r:id="rId48"/>
    <p:sldId id="314" r:id="rId49"/>
    <p:sldId id="315" r:id="rId50"/>
    <p:sldId id="292" r:id="rId51"/>
    <p:sldId id="319" r:id="rId52"/>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64C8"/>
    <a:srgbClr val="B0AE50"/>
    <a:srgbClr val="00834A"/>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41" autoAdjust="0"/>
    <p:restoredTop sz="94343" autoAdjust="0"/>
  </p:normalViewPr>
  <p:slideViewPr>
    <p:cSldViewPr snapToGrid="0">
      <p:cViewPr varScale="1">
        <p:scale>
          <a:sx n="67" d="100"/>
          <a:sy n="67" d="100"/>
        </p:scale>
        <p:origin x="222"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weytjen\Dropbox\Survey%20verwachte%20carriere%20na%20corona\Analyses\Grafieken%20-%20finale%20data_JW.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l-BE" sz="1400" b="1" u="sng" cap="all" baseline="0"/>
              <a:t>Ik vrees dat de huidige coronacrisis ertoe zal leiden dat ik op korte of lange termijn mijn huidige baan verlies.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l-BE"/>
        </a:p>
      </c:txPr>
    </c:title>
    <c:autoTitleDeleted val="0"/>
    <c:plotArea>
      <c:layout>
        <c:manualLayout>
          <c:layoutTarget val="inner"/>
          <c:xMode val="edge"/>
          <c:yMode val="edge"/>
          <c:x val="0.35900606062306872"/>
          <c:y val="0.334222582972583"/>
          <c:w val="0.61001414741728077"/>
          <c:h val="0.61034090909090921"/>
        </c:manualLayout>
      </c:layout>
      <c:barChart>
        <c:barDir val="bar"/>
        <c:grouping val="clustered"/>
        <c:varyColors val="0"/>
        <c:ser>
          <c:idx val="0"/>
          <c:order val="0"/>
          <c:spPr>
            <a:solidFill>
              <a:srgbClr val="1E64C8"/>
            </a:solidFill>
            <a:ln w="15875">
              <a:solidFill>
                <a:schemeClr val="tx1"/>
              </a:solidFill>
            </a:ln>
            <a:effectLst/>
          </c:spPr>
          <c:invertIfNegative val="0"/>
          <c:dPt>
            <c:idx val="0"/>
            <c:invertIfNegative val="0"/>
            <c:bubble3D val="0"/>
            <c:spPr>
              <a:solidFill>
                <a:srgbClr val="AEB050"/>
              </a:solidFill>
              <a:ln w="15875">
                <a:solidFill>
                  <a:schemeClr val="tx1"/>
                </a:solidFill>
              </a:ln>
              <a:effectLst/>
            </c:spPr>
            <c:extLst>
              <c:ext xmlns:c16="http://schemas.microsoft.com/office/drawing/2014/chart" uri="{C3380CC4-5D6E-409C-BE32-E72D297353CC}">
                <c16:uniqueId val="{00000001-E36C-4080-A2EC-40ACB6B191D4}"/>
              </c:ext>
            </c:extLst>
          </c:dPt>
          <c:dPt>
            <c:idx val="1"/>
            <c:invertIfNegative val="0"/>
            <c:bubble3D val="0"/>
            <c:spPr>
              <a:solidFill>
                <a:srgbClr val="AEB050"/>
              </a:solidFill>
              <a:ln w="15875">
                <a:solidFill>
                  <a:schemeClr val="tx1"/>
                </a:solidFill>
              </a:ln>
              <a:effectLst/>
            </c:spPr>
            <c:extLst>
              <c:ext xmlns:c16="http://schemas.microsoft.com/office/drawing/2014/chart" uri="{C3380CC4-5D6E-409C-BE32-E72D297353CC}">
                <c16:uniqueId val="{00000003-E36C-4080-A2EC-40ACB6B191D4}"/>
              </c:ext>
            </c:extLst>
          </c:dPt>
          <c:dPt>
            <c:idx val="2"/>
            <c:invertIfNegative val="0"/>
            <c:bubble3D val="0"/>
            <c:spPr>
              <a:solidFill>
                <a:srgbClr val="AEB050"/>
              </a:solidFill>
              <a:ln w="15875">
                <a:solidFill>
                  <a:schemeClr val="tx1"/>
                </a:solidFill>
              </a:ln>
              <a:effectLst/>
            </c:spPr>
            <c:extLst>
              <c:ext xmlns:c16="http://schemas.microsoft.com/office/drawing/2014/chart" uri="{C3380CC4-5D6E-409C-BE32-E72D297353CC}">
                <c16:uniqueId val="{00000005-E36C-4080-A2EC-40ACB6B191D4}"/>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'[CARRIERE NA CORONA Histogrammen.xlsx]3.1'!$A$11:$A$15</c:f>
              <c:strCache>
                <c:ptCount val="5"/>
                <c:pt idx="0">
                  <c:v>Helemaal niet akkoord</c:v>
                </c:pt>
                <c:pt idx="1">
                  <c:v>Eerder niet akkoord</c:v>
                </c:pt>
                <c:pt idx="2">
                  <c:v>Neutraal</c:v>
                </c:pt>
                <c:pt idx="3">
                  <c:v>Eerder akkoord</c:v>
                </c:pt>
                <c:pt idx="4">
                  <c:v>Helemaal akkoord</c:v>
                </c:pt>
              </c:strCache>
            </c:strRef>
          </c:cat>
          <c:val>
            <c:numRef>
              <c:f>Sheet1!$C$3:$C$7</c:f>
              <c:numCache>
                <c:formatCode>0.0%</c:formatCode>
                <c:ptCount val="5"/>
                <c:pt idx="0">
                  <c:v>0.33600000000000002</c:v>
                </c:pt>
                <c:pt idx="1">
                  <c:v>0.32</c:v>
                </c:pt>
                <c:pt idx="2">
                  <c:v>0.13300000000000001</c:v>
                </c:pt>
                <c:pt idx="3">
                  <c:v>0.159</c:v>
                </c:pt>
                <c:pt idx="4">
                  <c:v>5.1999999999999998E-2</c:v>
                </c:pt>
              </c:numCache>
            </c:numRef>
          </c:val>
          <c:extLst>
            <c:ext xmlns:c16="http://schemas.microsoft.com/office/drawing/2014/chart" uri="{C3380CC4-5D6E-409C-BE32-E72D297353CC}">
              <c16:uniqueId val="{00000006-E36C-4080-A2EC-40ACB6B191D4}"/>
            </c:ext>
          </c:extLst>
        </c:ser>
        <c:dLbls>
          <c:showLegendKey val="0"/>
          <c:showVal val="0"/>
          <c:showCatName val="0"/>
          <c:showSerName val="0"/>
          <c:showPercent val="0"/>
          <c:showBubbleSize val="0"/>
        </c:dLbls>
        <c:gapWidth val="182"/>
        <c:axId val="447670472"/>
        <c:axId val="447669488"/>
      </c:barChart>
      <c:catAx>
        <c:axId val="447670472"/>
        <c:scaling>
          <c:orientation val="minMax"/>
        </c:scaling>
        <c:delete val="0"/>
        <c:axPos val="l"/>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l-BE"/>
          </a:p>
        </c:txPr>
        <c:crossAx val="447669488"/>
        <c:crosses val="autoZero"/>
        <c:auto val="1"/>
        <c:lblAlgn val="ctr"/>
        <c:lblOffset val="100"/>
        <c:noMultiLvlLbl val="0"/>
      </c:catAx>
      <c:valAx>
        <c:axId val="447669488"/>
        <c:scaling>
          <c:orientation val="minMax"/>
        </c:scaling>
        <c:delete val="1"/>
        <c:axPos val="b"/>
        <c:numFmt formatCode="0.0%" sourceLinked="1"/>
        <c:majorTickMark val="none"/>
        <c:minorTickMark val="none"/>
        <c:tickLblPos val="nextTo"/>
        <c:crossAx val="447670472"/>
        <c:crosses val="autoZero"/>
        <c:crossBetween val="between"/>
      </c:valAx>
      <c:spPr>
        <a:noFill/>
        <a:ln>
          <a:noFill/>
        </a:ln>
        <a:effectLst/>
      </c:spPr>
    </c:plotArea>
    <c:plotVisOnly val="1"/>
    <c:dispBlanksAs val="gap"/>
    <c:showDLblsOverMax val="0"/>
  </c:chart>
  <c:spPr>
    <a:solidFill>
      <a:schemeClr val="bg1"/>
    </a:solidFill>
    <a:ln w="19050" cap="flat" cmpd="sng" algn="ctr">
      <a:solidFill>
        <a:srgbClr val="1E64C8"/>
      </a:solid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9254DC-8462-446A-9E2B-8BD113701234}" type="datetimeFigureOut">
              <a:rPr lang="nl-BE" smtClean="0"/>
              <a:t>19/05/2020</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A2C131-6E84-433D-ACC4-DE5D855B894E}" type="slidenum">
              <a:rPr lang="nl-BE" smtClean="0"/>
              <a:t>‹nr.›</a:t>
            </a:fld>
            <a:endParaRPr lang="nl-BE"/>
          </a:p>
        </p:txBody>
      </p:sp>
    </p:spTree>
    <p:extLst>
      <p:ext uri="{BB962C8B-B14F-4D97-AF65-F5344CB8AC3E}">
        <p14:creationId xmlns:p14="http://schemas.microsoft.com/office/powerpoint/2010/main" val="2681609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BE" baseline="0" dirty="0" smtClean="0"/>
          </a:p>
        </p:txBody>
      </p:sp>
      <p:sp>
        <p:nvSpPr>
          <p:cNvPr id="4" name="Tijdelijke aanduiding voor dianummer 3"/>
          <p:cNvSpPr>
            <a:spLocks noGrp="1"/>
          </p:cNvSpPr>
          <p:nvPr>
            <p:ph type="sldNum" sz="quarter" idx="10"/>
          </p:nvPr>
        </p:nvSpPr>
        <p:spPr/>
        <p:txBody>
          <a:bodyPr/>
          <a:lstStyle/>
          <a:p>
            <a:fld id="{13A2C131-6E84-433D-ACC4-DE5D855B894E}" type="slidenum">
              <a:rPr lang="nl-BE" smtClean="0"/>
              <a:t>1</a:t>
            </a:fld>
            <a:endParaRPr lang="nl-BE"/>
          </a:p>
        </p:txBody>
      </p:sp>
    </p:spTree>
    <p:extLst>
      <p:ext uri="{BB962C8B-B14F-4D97-AF65-F5344CB8AC3E}">
        <p14:creationId xmlns:p14="http://schemas.microsoft.com/office/powerpoint/2010/main" val="406866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555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916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9599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324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445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3811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0982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5886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699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065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BE" baseline="0" dirty="0" smtClean="0"/>
          </a:p>
        </p:txBody>
      </p:sp>
      <p:sp>
        <p:nvSpPr>
          <p:cNvPr id="4" name="Tijdelijke aanduiding voor dianummer 3"/>
          <p:cNvSpPr>
            <a:spLocks noGrp="1"/>
          </p:cNvSpPr>
          <p:nvPr>
            <p:ph type="sldNum" sz="quarter" idx="10"/>
          </p:nvPr>
        </p:nvSpPr>
        <p:spPr/>
        <p:txBody>
          <a:bodyPr/>
          <a:lstStyle/>
          <a:p>
            <a:fld id="{13A2C131-6E84-433D-ACC4-DE5D855B894E}" type="slidenum">
              <a:rPr lang="nl-BE" smtClean="0"/>
              <a:t>2</a:t>
            </a:fld>
            <a:endParaRPr lang="nl-BE"/>
          </a:p>
        </p:txBody>
      </p:sp>
    </p:spTree>
    <p:extLst>
      <p:ext uri="{BB962C8B-B14F-4D97-AF65-F5344CB8AC3E}">
        <p14:creationId xmlns:p14="http://schemas.microsoft.com/office/powerpoint/2010/main" val="3994930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598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4274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BE" baseline="0" dirty="0" smtClean="0"/>
          </a:p>
        </p:txBody>
      </p:sp>
      <p:sp>
        <p:nvSpPr>
          <p:cNvPr id="4" name="Tijdelijke aanduiding voor dianummer 3"/>
          <p:cNvSpPr>
            <a:spLocks noGrp="1"/>
          </p:cNvSpPr>
          <p:nvPr>
            <p:ph type="sldNum" sz="quarter" idx="10"/>
          </p:nvPr>
        </p:nvSpPr>
        <p:spPr/>
        <p:txBody>
          <a:bodyPr/>
          <a:lstStyle/>
          <a:p>
            <a:fld id="{13A2C131-6E84-433D-ACC4-DE5D855B894E}" type="slidenum">
              <a:rPr lang="nl-BE" smtClean="0"/>
              <a:t>22</a:t>
            </a:fld>
            <a:endParaRPr lang="nl-BE"/>
          </a:p>
        </p:txBody>
      </p:sp>
    </p:spTree>
    <p:extLst>
      <p:ext uri="{BB962C8B-B14F-4D97-AF65-F5344CB8AC3E}">
        <p14:creationId xmlns:p14="http://schemas.microsoft.com/office/powerpoint/2010/main" val="2459914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BE" dirty="0"/>
          </a:p>
        </p:txBody>
      </p:sp>
      <p:sp>
        <p:nvSpPr>
          <p:cNvPr id="4" name="Tijdelijke aanduiding voor dianummer 3"/>
          <p:cNvSpPr>
            <a:spLocks noGrp="1"/>
          </p:cNvSpPr>
          <p:nvPr>
            <p:ph type="sldNum" sz="quarter" idx="10"/>
          </p:nvPr>
        </p:nvSpPr>
        <p:spPr/>
        <p:txBody>
          <a:bodyPr/>
          <a:lstStyle/>
          <a:p>
            <a:fld id="{13A2C131-6E84-433D-ACC4-DE5D855B894E}" type="slidenum">
              <a:rPr lang="nl-BE" smtClean="0"/>
              <a:t>23</a:t>
            </a:fld>
            <a:endParaRPr lang="nl-BE"/>
          </a:p>
        </p:txBody>
      </p:sp>
    </p:spTree>
    <p:extLst>
      <p:ext uri="{BB962C8B-B14F-4D97-AF65-F5344CB8AC3E}">
        <p14:creationId xmlns:p14="http://schemas.microsoft.com/office/powerpoint/2010/main" val="3358327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13A2C131-6E84-433D-ACC4-DE5D855B894E}" type="slidenum">
              <a:rPr lang="nl-BE" smtClean="0"/>
              <a:t>24</a:t>
            </a:fld>
            <a:endParaRPr lang="nl-BE"/>
          </a:p>
        </p:txBody>
      </p:sp>
    </p:spTree>
    <p:extLst>
      <p:ext uri="{BB962C8B-B14F-4D97-AF65-F5344CB8AC3E}">
        <p14:creationId xmlns:p14="http://schemas.microsoft.com/office/powerpoint/2010/main" val="71818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BE" dirty="0"/>
          </a:p>
        </p:txBody>
      </p:sp>
      <p:sp>
        <p:nvSpPr>
          <p:cNvPr id="4" name="Tijdelijke aanduiding voor dianummer 3"/>
          <p:cNvSpPr>
            <a:spLocks noGrp="1"/>
          </p:cNvSpPr>
          <p:nvPr>
            <p:ph type="sldNum" sz="quarter" idx="10"/>
          </p:nvPr>
        </p:nvSpPr>
        <p:spPr/>
        <p:txBody>
          <a:bodyPr/>
          <a:lstStyle/>
          <a:p>
            <a:fld id="{13A2C131-6E84-433D-ACC4-DE5D855B894E}" type="slidenum">
              <a:rPr lang="nl-BE" smtClean="0"/>
              <a:t>25</a:t>
            </a:fld>
            <a:endParaRPr lang="nl-BE"/>
          </a:p>
        </p:txBody>
      </p:sp>
    </p:spTree>
    <p:extLst>
      <p:ext uri="{BB962C8B-B14F-4D97-AF65-F5344CB8AC3E}">
        <p14:creationId xmlns:p14="http://schemas.microsoft.com/office/powerpoint/2010/main" val="214521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13A2C131-6E84-433D-ACC4-DE5D855B894E}" type="slidenum">
              <a:rPr lang="nl-BE" smtClean="0"/>
              <a:t>26</a:t>
            </a:fld>
            <a:endParaRPr lang="nl-BE"/>
          </a:p>
        </p:txBody>
      </p:sp>
    </p:spTree>
    <p:extLst>
      <p:ext uri="{BB962C8B-B14F-4D97-AF65-F5344CB8AC3E}">
        <p14:creationId xmlns:p14="http://schemas.microsoft.com/office/powerpoint/2010/main" val="338848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3492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1956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131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BE" baseline="0" dirty="0" smtClean="0"/>
          </a:p>
        </p:txBody>
      </p:sp>
      <p:sp>
        <p:nvSpPr>
          <p:cNvPr id="4" name="Tijdelijke aanduiding voor dianummer 3"/>
          <p:cNvSpPr>
            <a:spLocks noGrp="1"/>
          </p:cNvSpPr>
          <p:nvPr>
            <p:ph type="sldNum" sz="quarter" idx="10"/>
          </p:nvPr>
        </p:nvSpPr>
        <p:spPr/>
        <p:txBody>
          <a:bodyPr/>
          <a:lstStyle/>
          <a:p>
            <a:fld id="{13A2C131-6E84-433D-ACC4-DE5D855B894E}" type="slidenum">
              <a:rPr lang="nl-BE" smtClean="0"/>
              <a:t>3</a:t>
            </a:fld>
            <a:endParaRPr lang="nl-BE"/>
          </a:p>
        </p:txBody>
      </p:sp>
    </p:spTree>
    <p:extLst>
      <p:ext uri="{BB962C8B-B14F-4D97-AF65-F5344CB8AC3E}">
        <p14:creationId xmlns:p14="http://schemas.microsoft.com/office/powerpoint/2010/main" val="143694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6560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237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9170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13A2C131-6E84-433D-ACC4-DE5D855B894E}" type="slidenum">
              <a:rPr lang="nl-BE" smtClean="0"/>
              <a:t>33</a:t>
            </a:fld>
            <a:endParaRPr lang="nl-BE"/>
          </a:p>
        </p:txBody>
      </p:sp>
    </p:spTree>
    <p:extLst>
      <p:ext uri="{BB962C8B-B14F-4D97-AF65-F5344CB8AC3E}">
        <p14:creationId xmlns:p14="http://schemas.microsoft.com/office/powerpoint/2010/main" val="2443221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7676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9299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3135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67990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5720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943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BE" baseline="0" dirty="0" smtClean="0"/>
          </a:p>
        </p:txBody>
      </p:sp>
      <p:sp>
        <p:nvSpPr>
          <p:cNvPr id="4" name="Tijdelijke aanduiding voor dianummer 3"/>
          <p:cNvSpPr>
            <a:spLocks noGrp="1"/>
          </p:cNvSpPr>
          <p:nvPr>
            <p:ph type="sldNum" sz="quarter" idx="10"/>
          </p:nvPr>
        </p:nvSpPr>
        <p:spPr/>
        <p:txBody>
          <a:bodyPr/>
          <a:lstStyle/>
          <a:p>
            <a:fld id="{13A2C131-6E84-433D-ACC4-DE5D855B894E}" type="slidenum">
              <a:rPr lang="nl-BE" smtClean="0"/>
              <a:t>4</a:t>
            </a:fld>
            <a:endParaRPr lang="nl-BE"/>
          </a:p>
        </p:txBody>
      </p:sp>
    </p:spTree>
    <p:extLst>
      <p:ext uri="{BB962C8B-B14F-4D97-AF65-F5344CB8AC3E}">
        <p14:creationId xmlns:p14="http://schemas.microsoft.com/office/powerpoint/2010/main" val="17422503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3472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8798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6559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9224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8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0638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4212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5828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819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6965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14048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BE" dirty="0"/>
          </a:p>
        </p:txBody>
      </p:sp>
      <p:sp>
        <p:nvSpPr>
          <p:cNvPr id="4" name="Tijdelijke aanduiding voor dianummer 3"/>
          <p:cNvSpPr>
            <a:spLocks noGrp="1"/>
          </p:cNvSpPr>
          <p:nvPr>
            <p:ph type="sldNum" sz="quarter" idx="10"/>
          </p:nvPr>
        </p:nvSpPr>
        <p:spPr/>
        <p:txBody>
          <a:bodyPr/>
          <a:lstStyle/>
          <a:p>
            <a:fld id="{13A2C131-6E84-433D-ACC4-DE5D855B894E}" type="slidenum">
              <a:rPr lang="nl-BE" smtClean="0"/>
              <a:t>50</a:t>
            </a:fld>
            <a:endParaRPr lang="nl-BE"/>
          </a:p>
        </p:txBody>
      </p:sp>
    </p:spTree>
    <p:extLst>
      <p:ext uri="{BB962C8B-B14F-4D97-AF65-F5344CB8AC3E}">
        <p14:creationId xmlns:p14="http://schemas.microsoft.com/office/powerpoint/2010/main" val="3356139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685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955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868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2C131-6E84-433D-ACC4-DE5D855B894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775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17ED7E1D-1E58-4E8D-AB2D-A32C3DBB3E7A}" type="datetimeFigureOut">
              <a:rPr lang="nl-BE" smtClean="0"/>
              <a:t>19/05/2020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CB055F0-1F75-45A7-9BAE-6A123554BDA0}" type="slidenum">
              <a:rPr lang="nl-BE" smtClean="0"/>
              <a:t>‹nr.›</a:t>
            </a:fld>
            <a:endParaRPr lang="nl-BE"/>
          </a:p>
        </p:txBody>
      </p:sp>
    </p:spTree>
    <p:extLst>
      <p:ext uri="{BB962C8B-B14F-4D97-AF65-F5344CB8AC3E}">
        <p14:creationId xmlns:p14="http://schemas.microsoft.com/office/powerpoint/2010/main" val="2160142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17ED7E1D-1E58-4E8D-AB2D-A32C3DBB3E7A}" type="datetimeFigureOut">
              <a:rPr lang="nl-BE" smtClean="0"/>
              <a:t>19/05/2020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CB055F0-1F75-45A7-9BAE-6A123554BDA0}" type="slidenum">
              <a:rPr lang="nl-BE" smtClean="0"/>
              <a:t>‹nr.›</a:t>
            </a:fld>
            <a:endParaRPr lang="nl-BE"/>
          </a:p>
        </p:txBody>
      </p:sp>
    </p:spTree>
    <p:extLst>
      <p:ext uri="{BB962C8B-B14F-4D97-AF65-F5344CB8AC3E}">
        <p14:creationId xmlns:p14="http://schemas.microsoft.com/office/powerpoint/2010/main" val="3899105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17ED7E1D-1E58-4E8D-AB2D-A32C3DBB3E7A}" type="datetimeFigureOut">
              <a:rPr lang="nl-BE" smtClean="0"/>
              <a:t>19/05/2020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CB055F0-1F75-45A7-9BAE-6A123554BDA0}" type="slidenum">
              <a:rPr lang="nl-BE" smtClean="0"/>
              <a:t>‹nr.›</a:t>
            </a:fld>
            <a:endParaRPr lang="nl-BE"/>
          </a:p>
        </p:txBody>
      </p:sp>
    </p:spTree>
    <p:extLst>
      <p:ext uri="{BB962C8B-B14F-4D97-AF65-F5344CB8AC3E}">
        <p14:creationId xmlns:p14="http://schemas.microsoft.com/office/powerpoint/2010/main" val="3440059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17ED7E1D-1E58-4E8D-AB2D-A32C3DBB3E7A}" type="datetimeFigureOut">
              <a:rPr lang="nl-BE" smtClean="0"/>
              <a:t>19/05/2020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CB055F0-1F75-45A7-9BAE-6A123554BDA0}" type="slidenum">
              <a:rPr lang="nl-BE" smtClean="0"/>
              <a:t>‹nr.›</a:t>
            </a:fld>
            <a:endParaRPr lang="nl-BE"/>
          </a:p>
        </p:txBody>
      </p:sp>
    </p:spTree>
    <p:extLst>
      <p:ext uri="{BB962C8B-B14F-4D97-AF65-F5344CB8AC3E}">
        <p14:creationId xmlns:p14="http://schemas.microsoft.com/office/powerpoint/2010/main" val="1135289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17ED7E1D-1E58-4E8D-AB2D-A32C3DBB3E7A}" type="datetimeFigureOut">
              <a:rPr lang="nl-BE" smtClean="0"/>
              <a:t>19/05/2020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CB055F0-1F75-45A7-9BAE-6A123554BDA0}" type="slidenum">
              <a:rPr lang="nl-BE" smtClean="0"/>
              <a:t>‹nr.›</a:t>
            </a:fld>
            <a:endParaRPr lang="nl-BE"/>
          </a:p>
        </p:txBody>
      </p:sp>
    </p:spTree>
    <p:extLst>
      <p:ext uri="{BB962C8B-B14F-4D97-AF65-F5344CB8AC3E}">
        <p14:creationId xmlns:p14="http://schemas.microsoft.com/office/powerpoint/2010/main" val="3208145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17ED7E1D-1E58-4E8D-AB2D-A32C3DBB3E7A}" type="datetimeFigureOut">
              <a:rPr lang="nl-BE" smtClean="0"/>
              <a:t>19/05/2020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CB055F0-1F75-45A7-9BAE-6A123554BDA0}" type="slidenum">
              <a:rPr lang="nl-BE" smtClean="0"/>
              <a:t>‹nr.›</a:t>
            </a:fld>
            <a:endParaRPr lang="nl-BE"/>
          </a:p>
        </p:txBody>
      </p:sp>
    </p:spTree>
    <p:extLst>
      <p:ext uri="{BB962C8B-B14F-4D97-AF65-F5344CB8AC3E}">
        <p14:creationId xmlns:p14="http://schemas.microsoft.com/office/powerpoint/2010/main" val="101292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17ED7E1D-1E58-4E8D-AB2D-A32C3DBB3E7A}" type="datetimeFigureOut">
              <a:rPr lang="nl-BE" smtClean="0"/>
              <a:t>19/05/2020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CB055F0-1F75-45A7-9BAE-6A123554BDA0}" type="slidenum">
              <a:rPr lang="nl-BE" smtClean="0"/>
              <a:t>‹nr.›</a:t>
            </a:fld>
            <a:endParaRPr lang="nl-BE"/>
          </a:p>
        </p:txBody>
      </p:sp>
    </p:spTree>
    <p:extLst>
      <p:ext uri="{BB962C8B-B14F-4D97-AF65-F5344CB8AC3E}">
        <p14:creationId xmlns:p14="http://schemas.microsoft.com/office/powerpoint/2010/main" val="734490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17ED7E1D-1E58-4E8D-AB2D-A32C3DBB3E7A}" type="datetimeFigureOut">
              <a:rPr lang="nl-BE" smtClean="0"/>
              <a:t>19/05/2020</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DCB055F0-1F75-45A7-9BAE-6A123554BDA0}" type="slidenum">
              <a:rPr lang="nl-BE" smtClean="0"/>
              <a:t>‹nr.›</a:t>
            </a:fld>
            <a:endParaRPr lang="nl-BE"/>
          </a:p>
        </p:txBody>
      </p:sp>
    </p:spTree>
    <p:extLst>
      <p:ext uri="{BB962C8B-B14F-4D97-AF65-F5344CB8AC3E}">
        <p14:creationId xmlns:p14="http://schemas.microsoft.com/office/powerpoint/2010/main" val="3311199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17ED7E1D-1E58-4E8D-AB2D-A32C3DBB3E7A}" type="datetimeFigureOut">
              <a:rPr lang="nl-BE" smtClean="0"/>
              <a:t>19/05/2020</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DCB055F0-1F75-45A7-9BAE-6A123554BDA0}" type="slidenum">
              <a:rPr lang="nl-BE" smtClean="0"/>
              <a:t>‹nr.›</a:t>
            </a:fld>
            <a:endParaRPr lang="nl-BE"/>
          </a:p>
        </p:txBody>
      </p:sp>
    </p:spTree>
    <p:extLst>
      <p:ext uri="{BB962C8B-B14F-4D97-AF65-F5344CB8AC3E}">
        <p14:creationId xmlns:p14="http://schemas.microsoft.com/office/powerpoint/2010/main" val="1591514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D7E1D-1E58-4E8D-AB2D-A32C3DBB3E7A}" type="datetimeFigureOut">
              <a:rPr lang="nl-BE" smtClean="0"/>
              <a:t>19/05/2020</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DCB055F0-1F75-45A7-9BAE-6A123554BDA0}" type="slidenum">
              <a:rPr lang="nl-BE" smtClean="0"/>
              <a:t>‹nr.›</a:t>
            </a:fld>
            <a:endParaRPr lang="nl-BE"/>
          </a:p>
        </p:txBody>
      </p:sp>
    </p:spTree>
    <p:extLst>
      <p:ext uri="{BB962C8B-B14F-4D97-AF65-F5344CB8AC3E}">
        <p14:creationId xmlns:p14="http://schemas.microsoft.com/office/powerpoint/2010/main" val="2960946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17ED7E1D-1E58-4E8D-AB2D-A32C3DBB3E7A}" type="datetimeFigureOut">
              <a:rPr lang="nl-BE" smtClean="0"/>
              <a:t>19/05/2020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CB055F0-1F75-45A7-9BAE-6A123554BDA0}" type="slidenum">
              <a:rPr lang="nl-BE" smtClean="0"/>
              <a:t>‹nr.›</a:t>
            </a:fld>
            <a:endParaRPr lang="nl-BE"/>
          </a:p>
        </p:txBody>
      </p:sp>
    </p:spTree>
    <p:extLst>
      <p:ext uri="{BB962C8B-B14F-4D97-AF65-F5344CB8AC3E}">
        <p14:creationId xmlns:p14="http://schemas.microsoft.com/office/powerpoint/2010/main" val="2578218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17ED7E1D-1E58-4E8D-AB2D-A32C3DBB3E7A}" type="datetimeFigureOut">
              <a:rPr lang="nl-BE" smtClean="0"/>
              <a:t>19/05/2020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CB055F0-1F75-45A7-9BAE-6A123554BDA0}" type="slidenum">
              <a:rPr lang="nl-BE" smtClean="0"/>
              <a:t>‹nr.›</a:t>
            </a:fld>
            <a:endParaRPr lang="nl-BE"/>
          </a:p>
        </p:txBody>
      </p:sp>
    </p:spTree>
    <p:extLst>
      <p:ext uri="{BB962C8B-B14F-4D97-AF65-F5344CB8AC3E}">
        <p14:creationId xmlns:p14="http://schemas.microsoft.com/office/powerpoint/2010/main" val="2326715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17ED7E1D-1E58-4E8D-AB2D-A32C3DBB3E7A}" type="datetimeFigureOut">
              <a:rPr lang="nl-BE" smtClean="0"/>
              <a:t>19/05/2020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CB055F0-1F75-45A7-9BAE-6A123554BDA0}" type="slidenum">
              <a:rPr lang="nl-BE" smtClean="0"/>
              <a:t>‹nr.›</a:t>
            </a:fld>
            <a:endParaRPr lang="nl-BE"/>
          </a:p>
        </p:txBody>
      </p:sp>
    </p:spTree>
    <p:extLst>
      <p:ext uri="{BB962C8B-B14F-4D97-AF65-F5344CB8AC3E}">
        <p14:creationId xmlns:p14="http://schemas.microsoft.com/office/powerpoint/2010/main" val="2328977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17ED7E1D-1E58-4E8D-AB2D-A32C3DBB3E7A}" type="datetimeFigureOut">
              <a:rPr lang="nl-BE" smtClean="0"/>
              <a:t>19/05/2020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CB055F0-1F75-45A7-9BAE-6A123554BDA0}" type="slidenum">
              <a:rPr lang="nl-BE" smtClean="0"/>
              <a:t>‹nr.›</a:t>
            </a:fld>
            <a:endParaRPr lang="nl-BE"/>
          </a:p>
        </p:txBody>
      </p:sp>
    </p:spTree>
    <p:extLst>
      <p:ext uri="{BB962C8B-B14F-4D97-AF65-F5344CB8AC3E}">
        <p14:creationId xmlns:p14="http://schemas.microsoft.com/office/powerpoint/2010/main" val="1040790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17ED7E1D-1E58-4E8D-AB2D-A32C3DBB3E7A}" type="datetimeFigureOut">
              <a:rPr lang="nl-BE" smtClean="0"/>
              <a:t>19/05/2020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CB055F0-1F75-45A7-9BAE-6A123554BDA0}" type="slidenum">
              <a:rPr lang="nl-BE" smtClean="0"/>
              <a:t>‹nr.›</a:t>
            </a:fld>
            <a:endParaRPr lang="nl-BE"/>
          </a:p>
        </p:txBody>
      </p:sp>
    </p:spTree>
    <p:extLst>
      <p:ext uri="{BB962C8B-B14F-4D97-AF65-F5344CB8AC3E}">
        <p14:creationId xmlns:p14="http://schemas.microsoft.com/office/powerpoint/2010/main" val="3447322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17ED7E1D-1E58-4E8D-AB2D-A32C3DBB3E7A}" type="datetimeFigureOut">
              <a:rPr lang="nl-BE" smtClean="0"/>
              <a:t>19/05/2020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CB055F0-1F75-45A7-9BAE-6A123554BDA0}" type="slidenum">
              <a:rPr lang="nl-BE" smtClean="0"/>
              <a:t>‹nr.›</a:t>
            </a:fld>
            <a:endParaRPr lang="nl-BE"/>
          </a:p>
        </p:txBody>
      </p:sp>
    </p:spTree>
    <p:extLst>
      <p:ext uri="{BB962C8B-B14F-4D97-AF65-F5344CB8AC3E}">
        <p14:creationId xmlns:p14="http://schemas.microsoft.com/office/powerpoint/2010/main" val="1280290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17ED7E1D-1E58-4E8D-AB2D-A32C3DBB3E7A}" type="datetimeFigureOut">
              <a:rPr lang="nl-BE" smtClean="0"/>
              <a:t>19/05/2020</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CB055F0-1F75-45A7-9BAE-6A123554BDA0}" type="slidenum">
              <a:rPr lang="nl-BE" smtClean="0"/>
              <a:t>‹nr.›</a:t>
            </a:fld>
            <a:endParaRPr lang="nl-BE"/>
          </a:p>
        </p:txBody>
      </p:sp>
    </p:spTree>
    <p:extLst>
      <p:ext uri="{BB962C8B-B14F-4D97-AF65-F5344CB8AC3E}">
        <p14:creationId xmlns:p14="http://schemas.microsoft.com/office/powerpoint/2010/main" val="158625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17ED7E1D-1E58-4E8D-AB2D-A32C3DBB3E7A}" type="datetimeFigureOut">
              <a:rPr lang="nl-BE" smtClean="0"/>
              <a:t>19/05/2020</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DCB055F0-1F75-45A7-9BAE-6A123554BDA0}" type="slidenum">
              <a:rPr lang="nl-BE" smtClean="0"/>
              <a:t>‹nr.›</a:t>
            </a:fld>
            <a:endParaRPr lang="nl-BE"/>
          </a:p>
        </p:txBody>
      </p:sp>
    </p:spTree>
    <p:extLst>
      <p:ext uri="{BB962C8B-B14F-4D97-AF65-F5344CB8AC3E}">
        <p14:creationId xmlns:p14="http://schemas.microsoft.com/office/powerpoint/2010/main" val="1205350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17ED7E1D-1E58-4E8D-AB2D-A32C3DBB3E7A}" type="datetimeFigureOut">
              <a:rPr lang="nl-BE" smtClean="0"/>
              <a:t>19/05/2020</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DCB055F0-1F75-45A7-9BAE-6A123554BDA0}" type="slidenum">
              <a:rPr lang="nl-BE" smtClean="0"/>
              <a:t>‹nr.›</a:t>
            </a:fld>
            <a:endParaRPr lang="nl-BE"/>
          </a:p>
        </p:txBody>
      </p:sp>
    </p:spTree>
    <p:extLst>
      <p:ext uri="{BB962C8B-B14F-4D97-AF65-F5344CB8AC3E}">
        <p14:creationId xmlns:p14="http://schemas.microsoft.com/office/powerpoint/2010/main" val="1044639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7ED7E1D-1E58-4E8D-AB2D-A32C3DBB3E7A}" type="datetimeFigureOut">
              <a:rPr lang="nl-BE" smtClean="0"/>
              <a:t>19/05/2020</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DCB055F0-1F75-45A7-9BAE-6A123554BDA0}" type="slidenum">
              <a:rPr lang="nl-BE" smtClean="0"/>
              <a:t>‹nr.›</a:t>
            </a:fld>
            <a:endParaRPr lang="nl-BE"/>
          </a:p>
        </p:txBody>
      </p:sp>
    </p:spTree>
    <p:extLst>
      <p:ext uri="{BB962C8B-B14F-4D97-AF65-F5344CB8AC3E}">
        <p14:creationId xmlns:p14="http://schemas.microsoft.com/office/powerpoint/2010/main" val="2721165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17ED7E1D-1E58-4E8D-AB2D-A32C3DBB3E7A}" type="datetimeFigureOut">
              <a:rPr lang="nl-BE" smtClean="0"/>
              <a:t>19/05/2020</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CB055F0-1F75-45A7-9BAE-6A123554BDA0}" type="slidenum">
              <a:rPr lang="nl-BE" smtClean="0"/>
              <a:t>‹nr.›</a:t>
            </a:fld>
            <a:endParaRPr lang="nl-BE"/>
          </a:p>
        </p:txBody>
      </p:sp>
    </p:spTree>
    <p:extLst>
      <p:ext uri="{BB962C8B-B14F-4D97-AF65-F5344CB8AC3E}">
        <p14:creationId xmlns:p14="http://schemas.microsoft.com/office/powerpoint/2010/main" val="1675434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17ED7E1D-1E58-4E8D-AB2D-A32C3DBB3E7A}" type="datetimeFigureOut">
              <a:rPr lang="nl-BE" smtClean="0"/>
              <a:t>19/05/2020</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CB055F0-1F75-45A7-9BAE-6A123554BDA0}" type="slidenum">
              <a:rPr lang="nl-BE" smtClean="0"/>
              <a:t>‹nr.›</a:t>
            </a:fld>
            <a:endParaRPr lang="nl-BE"/>
          </a:p>
        </p:txBody>
      </p:sp>
    </p:spTree>
    <p:extLst>
      <p:ext uri="{BB962C8B-B14F-4D97-AF65-F5344CB8AC3E}">
        <p14:creationId xmlns:p14="http://schemas.microsoft.com/office/powerpoint/2010/main" val="121524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D7E1D-1E58-4E8D-AB2D-A32C3DBB3E7A}" type="datetimeFigureOut">
              <a:rPr lang="nl-BE" smtClean="0"/>
              <a:t>19/05/2020</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055F0-1F75-45A7-9BAE-6A123554BDA0}" type="slidenum">
              <a:rPr lang="nl-BE" smtClean="0"/>
              <a:t>‹nr.›</a:t>
            </a:fld>
            <a:endParaRPr lang="nl-BE"/>
          </a:p>
        </p:txBody>
      </p:sp>
    </p:spTree>
    <p:extLst>
      <p:ext uri="{BB962C8B-B14F-4D97-AF65-F5344CB8AC3E}">
        <p14:creationId xmlns:p14="http://schemas.microsoft.com/office/powerpoint/2010/main" val="161643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D7E1D-1E58-4E8D-AB2D-A32C3DBB3E7A}" type="datetimeFigureOut">
              <a:rPr lang="nl-BE" smtClean="0"/>
              <a:t>19/05/2020</a:t>
            </a:fld>
            <a:endParaRPr lang="nl-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055F0-1F75-45A7-9BAE-6A123554BDA0}" type="slidenum">
              <a:rPr lang="nl-BE" smtClean="0"/>
              <a:t>‹nr.›</a:t>
            </a:fld>
            <a:endParaRPr lang="nl-BE"/>
          </a:p>
        </p:txBody>
      </p:sp>
    </p:spTree>
    <p:extLst>
      <p:ext uri="{BB962C8B-B14F-4D97-AF65-F5344CB8AC3E}">
        <p14:creationId xmlns:p14="http://schemas.microsoft.com/office/powerpoint/2010/main" val="27260169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2.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0AE50"/>
        </a:solidFill>
        <a:effectLst/>
      </p:bgPr>
    </p:bg>
    <p:spTree>
      <p:nvGrpSpPr>
        <p:cNvPr id="1" name=""/>
        <p:cNvGrpSpPr/>
        <p:nvPr/>
      </p:nvGrpSpPr>
      <p:grpSpPr>
        <a:xfrm>
          <a:off x="0" y="0"/>
          <a:ext cx="0" cy="0"/>
          <a:chOff x="0" y="0"/>
          <a:chExt cx="0" cy="0"/>
        </a:xfrm>
      </p:grpSpPr>
      <p:sp>
        <p:nvSpPr>
          <p:cNvPr id="11" name="Tekstvak 10"/>
          <p:cNvSpPr txBox="1"/>
          <p:nvPr/>
        </p:nvSpPr>
        <p:spPr>
          <a:xfrm>
            <a:off x="5619750" y="3367719"/>
            <a:ext cx="6018066" cy="1077218"/>
          </a:xfrm>
          <a:prstGeom prst="rect">
            <a:avLst/>
          </a:prstGeom>
          <a:noFill/>
        </p:spPr>
        <p:txBody>
          <a:bodyPr wrap="square" rtlCol="0" anchor="ctr">
            <a:spAutoFit/>
          </a:bodyPr>
          <a:lstStyle/>
          <a:p>
            <a:pPr lvl="0">
              <a:defRPr/>
            </a:pPr>
            <a:r>
              <a:rPr lang="nl-BE" sz="3200" dirty="0" smtClean="0">
                <a:solidFill>
                  <a:srgbClr val="1E64C8"/>
                </a:solidFill>
                <a:latin typeface="Arial" panose="020B0604020202020204" pitchFamily="34" charset="0"/>
                <a:cs typeface="Arial" panose="020B0604020202020204" pitchFamily="34" charset="0"/>
              </a:rPr>
              <a:t>Webin</a:t>
            </a:r>
            <a:r>
              <a:rPr lang="nl-BE" sz="3200" dirty="0" smtClean="0">
                <a:solidFill>
                  <a:srgbClr val="1E64C8"/>
                </a:solidFill>
                <a:latin typeface="Arial" panose="020B0604020202020204" pitchFamily="34" charset="0"/>
                <a:cs typeface="Arial" panose="020B0604020202020204" pitchFamily="34" charset="0"/>
              </a:rPr>
              <a:t>ar Accent:</a:t>
            </a:r>
            <a:endParaRPr lang="nl-BE" sz="3200" dirty="0">
              <a:solidFill>
                <a:srgbClr val="1E64C8"/>
              </a:solidFill>
              <a:latin typeface="Arial" panose="020B0604020202020204" pitchFamily="34" charset="0"/>
              <a:cs typeface="Arial" panose="020B0604020202020204" pitchFamily="34" charset="0"/>
            </a:endParaRPr>
          </a:p>
          <a:p>
            <a:pPr lvl="0">
              <a:defRPr/>
            </a:pPr>
            <a:r>
              <a:rPr lang="nl-BE" sz="3200" b="1" dirty="0" smtClean="0">
                <a:solidFill>
                  <a:srgbClr val="1E64C8"/>
                </a:solidFill>
                <a:latin typeface="Arial" panose="020B0604020202020204" pitchFamily="34" charset="0"/>
                <a:cs typeface="Arial" panose="020B0604020202020204" pitchFamily="34" charset="0"/>
              </a:rPr>
              <a:t>Onze </a:t>
            </a:r>
            <a:r>
              <a:rPr lang="nl-BE" sz="3200" b="1" dirty="0">
                <a:solidFill>
                  <a:srgbClr val="1E64C8"/>
                </a:solidFill>
                <a:latin typeface="Arial" panose="020B0604020202020204" pitchFamily="34" charset="0"/>
                <a:cs typeface="Arial" panose="020B0604020202020204" pitchFamily="34" charset="0"/>
              </a:rPr>
              <a:t>arbeidsmarkt </a:t>
            </a:r>
            <a:r>
              <a:rPr lang="nl-BE" sz="3200" b="1" dirty="0" smtClean="0">
                <a:solidFill>
                  <a:srgbClr val="1E64C8"/>
                </a:solidFill>
                <a:latin typeface="Arial" panose="020B0604020202020204" pitchFamily="34" charset="0"/>
                <a:cs typeface="Arial" panose="020B0604020202020204" pitchFamily="34" charset="0"/>
              </a:rPr>
              <a:t>na corona</a:t>
            </a:r>
            <a:endParaRPr kumimoji="0" lang="nl-BE" sz="3200" b="1" i="0" u="none" strike="noStrike" kern="1200" cap="none" spc="0" normalizeH="0" baseline="0" noProof="0" dirty="0" smtClean="0">
              <a:ln>
                <a:noFill/>
              </a:ln>
              <a:solidFill>
                <a:srgbClr val="1E64C8"/>
              </a:solidFill>
              <a:effectLst/>
              <a:uLnTx/>
              <a:uFillTx/>
              <a:latin typeface="Arial" panose="020B0604020202020204" pitchFamily="34" charset="0"/>
              <a:cs typeface="Arial" panose="020B0604020202020204" pitchFamily="34" charset="0"/>
            </a:endParaRPr>
          </a:p>
        </p:txBody>
      </p:sp>
      <p:sp>
        <p:nvSpPr>
          <p:cNvPr id="4" name="Rechthoek 3"/>
          <p:cNvSpPr/>
          <p:nvPr/>
        </p:nvSpPr>
        <p:spPr>
          <a:xfrm>
            <a:off x="-118753" y="4621817"/>
            <a:ext cx="12310753" cy="226225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2" name="Gelijkbenige driehoek 1"/>
          <p:cNvSpPr/>
          <p:nvPr/>
        </p:nvSpPr>
        <p:spPr>
          <a:xfrm>
            <a:off x="961900" y="3190840"/>
            <a:ext cx="2802577" cy="1430977"/>
          </a:xfrm>
          <a:prstGeom prst="triangle">
            <a:avLst/>
          </a:prstGeom>
          <a:solidFill>
            <a:schemeClr val="bg1"/>
          </a:solidFill>
          <a:ln w="44450">
            <a:solidFill>
              <a:srgbClr val="1E64C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14" name="Tekstvak 13"/>
          <p:cNvSpPr txBox="1"/>
          <p:nvPr/>
        </p:nvSpPr>
        <p:spPr>
          <a:xfrm>
            <a:off x="5619750" y="4893439"/>
            <a:ext cx="5981466" cy="1077218"/>
          </a:xfrm>
          <a:prstGeom prst="rect">
            <a:avLst/>
          </a:prstGeom>
          <a:noFill/>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BE" sz="3200" b="1"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Prof. dr. Stijn Baert</a:t>
            </a:r>
          </a:p>
          <a:p>
            <a:pPr marL="0" marR="0" lvl="0" indent="0" defTabSz="914400" rtl="0" eaLnBrk="1" fontAlgn="auto" latinLnBrk="0" hangingPunct="1">
              <a:lnSpc>
                <a:spcPct val="100000"/>
              </a:lnSpc>
              <a:spcBef>
                <a:spcPts val="0"/>
              </a:spcBef>
              <a:spcAft>
                <a:spcPts val="0"/>
              </a:spcAft>
              <a:buClrTx/>
              <a:buSzTx/>
              <a:buFontTx/>
              <a:buNone/>
              <a:tabLst/>
              <a:defRPr/>
            </a:pPr>
            <a:r>
              <a:rPr lang="nl-BE" sz="3200" dirty="0" smtClean="0">
                <a:solidFill>
                  <a:schemeClr val="bg1"/>
                </a:solidFill>
                <a:latin typeface="Arial" panose="020B0604020202020204" pitchFamily="34" charset="0"/>
                <a:cs typeface="Arial" panose="020B0604020202020204" pitchFamily="34" charset="0"/>
              </a:rPr>
              <a:t>Universiteit Gent</a:t>
            </a:r>
            <a:endParaRPr kumimoji="0" lang="nl-BE" sz="3200"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
        <p:nvSpPr>
          <p:cNvPr id="3" name="Trapezium 2"/>
          <p:cNvSpPr/>
          <p:nvPr/>
        </p:nvSpPr>
        <p:spPr>
          <a:xfrm>
            <a:off x="-1068779" y="4621817"/>
            <a:ext cx="6863937" cy="2262249"/>
          </a:xfrm>
          <a:prstGeom prst="trapezoid">
            <a:avLst>
              <a:gd name="adj" fmla="val 89311"/>
            </a:avLst>
          </a:prstGeom>
          <a:solidFill>
            <a:schemeClr val="bg1"/>
          </a:solidFill>
          <a:ln w="444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cxnSp>
        <p:nvCxnSpPr>
          <p:cNvPr id="7" name="Rechte verbindingslijn met pijl 6"/>
          <p:cNvCxnSpPr/>
          <p:nvPr/>
        </p:nvCxnSpPr>
        <p:spPr>
          <a:xfrm flipH="1" flipV="1">
            <a:off x="961900" y="3190840"/>
            <a:ext cx="581150" cy="581060"/>
          </a:xfrm>
          <a:prstGeom prst="straightConnector1">
            <a:avLst/>
          </a:prstGeom>
          <a:ln w="127000">
            <a:solidFill>
              <a:srgbClr val="1E64C8"/>
            </a:solidFill>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p:nvPr/>
        </p:nvCxnSpPr>
        <p:spPr>
          <a:xfrm flipV="1">
            <a:off x="3211779" y="3190839"/>
            <a:ext cx="579600" cy="581061"/>
          </a:xfrm>
          <a:prstGeom prst="straightConnector1">
            <a:avLst/>
          </a:prstGeom>
          <a:ln w="127000">
            <a:solidFill>
              <a:srgbClr val="1E64C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30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641267" y="5407047"/>
            <a:ext cx="10713382" cy="707886"/>
          </a:xfrm>
          <a:prstGeom prst="rect">
            <a:avLst/>
          </a:prstGeom>
          <a:solidFill>
            <a:schemeClr val="bg1"/>
          </a:solidFill>
          <a:ln w="38100">
            <a:solidFill>
              <a:srgbClr val="1E64C8"/>
            </a:solidFill>
          </a:ln>
        </p:spPr>
        <p:txBody>
          <a:bodyPr wrap="none" rtlCol="0" anchor="ctr">
            <a:spAutoFit/>
          </a:bodyPr>
          <a:lstStyle/>
          <a:p>
            <a:pPr lvl="0">
              <a:defRPr/>
            </a:pPr>
            <a:r>
              <a:rPr lang="nl-BE" sz="4000" b="1" dirty="0">
                <a:solidFill>
                  <a:srgbClr val="1E64C8"/>
                </a:solidFill>
                <a:latin typeface="Arial" panose="020B0604020202020204" pitchFamily="34" charset="0"/>
                <a:cs typeface="Arial" panose="020B0604020202020204" pitchFamily="34" charset="0"/>
              </a:rPr>
              <a:t>Wat gaat corona betekenen voor </a:t>
            </a:r>
            <a:r>
              <a:rPr lang="nl-BE" sz="4000" b="1" dirty="0" smtClean="0">
                <a:solidFill>
                  <a:srgbClr val="1E64C8"/>
                </a:solidFill>
                <a:latin typeface="Arial" panose="020B0604020202020204" pitchFamily="34" charset="0"/>
                <a:cs typeface="Arial" panose="020B0604020202020204" pitchFamily="34" charset="0"/>
              </a:rPr>
              <a:t>carrières</a:t>
            </a:r>
            <a:r>
              <a:rPr lang="nl-BE" sz="4000" b="1" dirty="0">
                <a:solidFill>
                  <a:srgbClr val="1E64C8"/>
                </a:solidFill>
                <a:latin typeface="Arial" panose="020B0604020202020204" pitchFamily="34" charset="0"/>
                <a:cs typeface="Arial" panose="020B0604020202020204" pitchFamily="34" charset="0"/>
              </a:rPr>
              <a:t>?</a:t>
            </a:r>
          </a:p>
        </p:txBody>
      </p:sp>
      <p:pic>
        <p:nvPicPr>
          <p:cNvPr id="2" name="Afbeelding 1"/>
          <p:cNvPicPr>
            <a:picLocks noChangeAspect="1"/>
          </p:cNvPicPr>
          <p:nvPr/>
        </p:nvPicPr>
        <p:blipFill>
          <a:blip r:embed="rId3"/>
          <a:stretch>
            <a:fillRect/>
          </a:stretch>
        </p:blipFill>
        <p:spPr>
          <a:xfrm>
            <a:off x="641267" y="1207692"/>
            <a:ext cx="7200000" cy="3307894"/>
          </a:xfrm>
          <a:prstGeom prst="rect">
            <a:avLst/>
          </a:prstGeom>
          <a:ln w="38100">
            <a:solidFill>
              <a:srgbClr val="1E64C8"/>
            </a:solidFill>
          </a:ln>
        </p:spPr>
      </p:pic>
      <p:sp>
        <p:nvSpPr>
          <p:cNvPr id="10" name="Tekstvak 9"/>
          <p:cNvSpPr txBox="1"/>
          <p:nvPr/>
        </p:nvSpPr>
        <p:spPr>
          <a:xfrm>
            <a:off x="8166017" y="1997839"/>
            <a:ext cx="3568784" cy="2862322"/>
          </a:xfrm>
          <a:prstGeom prst="rect">
            <a:avLst/>
          </a:prstGeom>
          <a:solidFill>
            <a:srgbClr val="B0AE50"/>
          </a:solidFill>
          <a:ln>
            <a:solidFill>
              <a:srgbClr val="1E64C8"/>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Meer uitgesproken</a:t>
            </a:r>
            <a:r>
              <a:rPr kumimoji="0" lang="nl-BE" sz="2000" b="1" i="0" u="none" strike="noStrike" kern="1200" cap="none" spc="0" normalizeH="0" noProof="0" dirty="0" smtClean="0">
                <a:ln>
                  <a:noFill/>
                </a:ln>
                <a:solidFill>
                  <a:srgbClr val="1E64C8"/>
                </a:solidFill>
                <a:effectLst/>
                <a:uLnTx/>
                <a:uFillTx/>
                <a:latin typeface="Arial" panose="020B0604020202020204" pitchFamily="34" charset="0"/>
                <a:ea typeface="+mn-ea"/>
                <a:cs typeface="Arial" panose="020B0604020202020204" pitchFamily="34" charset="0"/>
              </a:rPr>
              <a:t> onder:</a:t>
            </a:r>
          </a:p>
          <a:p>
            <a:pPr marL="342900" lvl="0" indent="-342900">
              <a:buFont typeface="Arial" panose="020B0604020202020204" pitchFamily="34" charset="0"/>
              <a:buChar char="−"/>
              <a:defRPr/>
            </a:pPr>
            <a:r>
              <a:rPr lang="nl-BE" sz="2000" b="1" dirty="0" smtClean="0">
                <a:solidFill>
                  <a:srgbClr val="1E64C8"/>
                </a:solidFill>
                <a:latin typeface="Arial" panose="020B0604020202020204" pitchFamily="34" charset="0"/>
                <a:cs typeface="Arial" panose="020B0604020202020204" pitchFamily="34" charset="0"/>
              </a:rPr>
              <a:t>tijdelijk </a:t>
            </a:r>
            <a:r>
              <a:rPr lang="nl-BE" sz="2000" b="1" dirty="0">
                <a:solidFill>
                  <a:srgbClr val="1E64C8"/>
                </a:solidFill>
                <a:latin typeface="Arial" panose="020B0604020202020204" pitchFamily="34" charset="0"/>
                <a:cs typeface="Arial" panose="020B0604020202020204" pitchFamily="34" charset="0"/>
              </a:rPr>
              <a:t>werklozen;</a:t>
            </a:r>
          </a:p>
          <a:p>
            <a:pPr marL="342900" lvl="0" indent="-342900">
              <a:buFont typeface="Arial" panose="020B0604020202020204" pitchFamily="34" charset="0"/>
              <a:buChar char="−"/>
              <a:defRPr/>
            </a:pPr>
            <a:r>
              <a:rPr lang="nl-BE" sz="2000" b="1" dirty="0" smtClean="0">
                <a:solidFill>
                  <a:srgbClr val="1E64C8"/>
                </a:solidFill>
                <a:latin typeface="Arial" panose="020B0604020202020204" pitchFamily="34" charset="0"/>
                <a:cs typeface="Arial" panose="020B0604020202020204" pitchFamily="34" charset="0"/>
              </a:rPr>
              <a:t>vrouwen</a:t>
            </a:r>
            <a:r>
              <a:rPr lang="nl-BE" sz="2000" b="1" dirty="0">
                <a:solidFill>
                  <a:srgbClr val="1E64C8"/>
                </a:solidFill>
                <a:latin typeface="Arial" panose="020B0604020202020204" pitchFamily="34" charset="0"/>
                <a:cs typeface="Arial" panose="020B0604020202020204" pitchFamily="34" charset="0"/>
              </a:rPr>
              <a:t>; </a:t>
            </a:r>
          </a:p>
          <a:p>
            <a:pPr marL="342900" lvl="0" indent="-342900">
              <a:buFont typeface="Arial" panose="020B0604020202020204" pitchFamily="34" charset="0"/>
              <a:buChar char="−"/>
              <a:defRPr/>
            </a:pPr>
            <a:r>
              <a:rPr lang="nl-BE" sz="2000" b="1" dirty="0" smtClean="0">
                <a:solidFill>
                  <a:srgbClr val="1E64C8"/>
                </a:solidFill>
                <a:latin typeface="Arial" panose="020B0604020202020204" pitchFamily="34" charset="0"/>
                <a:cs typeface="Arial" panose="020B0604020202020204" pitchFamily="34" charset="0"/>
              </a:rPr>
              <a:t>oudere </a:t>
            </a:r>
            <a:r>
              <a:rPr lang="nl-BE" sz="2000" b="1" dirty="0">
                <a:solidFill>
                  <a:srgbClr val="1E64C8"/>
                </a:solidFill>
                <a:latin typeface="Arial" panose="020B0604020202020204" pitchFamily="34" charset="0"/>
                <a:cs typeface="Arial" panose="020B0604020202020204" pitchFamily="34" charset="0"/>
              </a:rPr>
              <a:t>personen;</a:t>
            </a:r>
          </a:p>
          <a:p>
            <a:pPr marL="342900" lvl="0" indent="-342900">
              <a:buFont typeface="Arial" panose="020B0604020202020204" pitchFamily="34" charset="0"/>
              <a:buChar char="−"/>
              <a:defRPr/>
            </a:pPr>
            <a:r>
              <a:rPr lang="nl-BE" sz="2000" b="1" dirty="0" smtClean="0">
                <a:solidFill>
                  <a:srgbClr val="1E64C8"/>
                </a:solidFill>
                <a:latin typeface="Arial" panose="020B0604020202020204" pitchFamily="34" charset="0"/>
                <a:cs typeface="Arial" panose="020B0604020202020204" pitchFamily="34" charset="0"/>
              </a:rPr>
              <a:t>personen </a:t>
            </a:r>
            <a:r>
              <a:rPr lang="nl-BE" sz="2000" b="1" dirty="0">
                <a:solidFill>
                  <a:srgbClr val="1E64C8"/>
                </a:solidFill>
                <a:latin typeface="Arial" panose="020B0604020202020204" pitchFamily="34" charset="0"/>
                <a:cs typeface="Arial" panose="020B0604020202020204" pitchFamily="34" charset="0"/>
              </a:rPr>
              <a:t>met een migratieachtergrond;</a:t>
            </a:r>
          </a:p>
          <a:p>
            <a:pPr marL="342900" lvl="0" indent="-342900">
              <a:buFont typeface="Arial" panose="020B0604020202020204" pitchFamily="34" charset="0"/>
              <a:buChar char="−"/>
              <a:defRPr/>
            </a:pPr>
            <a:r>
              <a:rPr lang="nl-BE" sz="2000" b="1" dirty="0" smtClean="0">
                <a:solidFill>
                  <a:srgbClr val="1E64C8"/>
                </a:solidFill>
                <a:latin typeface="Arial" panose="020B0604020202020204" pitchFamily="34" charset="0"/>
                <a:cs typeface="Arial" panose="020B0604020202020204" pitchFamily="34" charset="0"/>
              </a:rPr>
              <a:t>wie </a:t>
            </a:r>
            <a:r>
              <a:rPr lang="nl-BE" sz="2000" b="1" dirty="0">
                <a:solidFill>
                  <a:srgbClr val="1E64C8"/>
                </a:solidFill>
                <a:latin typeface="Arial" panose="020B0604020202020204" pitchFamily="34" charset="0"/>
                <a:cs typeface="Arial" panose="020B0604020202020204" pitchFamily="34" charset="0"/>
              </a:rPr>
              <a:t>werkzaam is in jobdomeinen horeca en </a:t>
            </a:r>
            <a:r>
              <a:rPr lang="nl-BE" sz="2000" b="1" dirty="0" smtClean="0">
                <a:solidFill>
                  <a:srgbClr val="1E64C8"/>
                </a:solidFill>
                <a:latin typeface="Arial" panose="020B0604020202020204" pitchFamily="34" charset="0"/>
                <a:cs typeface="Arial" panose="020B0604020202020204" pitchFamily="34" charset="0"/>
              </a:rPr>
              <a:t>toerisme.</a:t>
            </a:r>
            <a:endParaRPr lang="nl-BE" sz="2000" b="1" dirty="0">
              <a:solidFill>
                <a:srgbClr val="1E64C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21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641267" y="5407047"/>
            <a:ext cx="10713382" cy="707886"/>
          </a:xfrm>
          <a:prstGeom prst="rect">
            <a:avLst/>
          </a:prstGeom>
          <a:solidFill>
            <a:schemeClr val="bg1"/>
          </a:solidFill>
          <a:ln w="38100">
            <a:solidFill>
              <a:srgbClr val="1E64C8"/>
            </a:solidFill>
          </a:ln>
        </p:spPr>
        <p:txBody>
          <a:bodyPr wrap="none" rtlCol="0" anchor="ctr">
            <a:spAutoFit/>
          </a:bodyPr>
          <a:lstStyle/>
          <a:p>
            <a:pPr lvl="0">
              <a:defRPr/>
            </a:pPr>
            <a:r>
              <a:rPr lang="nl-BE" sz="4000" b="1" dirty="0">
                <a:solidFill>
                  <a:srgbClr val="1E64C8"/>
                </a:solidFill>
                <a:latin typeface="Arial" panose="020B0604020202020204" pitchFamily="34" charset="0"/>
                <a:cs typeface="Arial" panose="020B0604020202020204" pitchFamily="34" charset="0"/>
              </a:rPr>
              <a:t>Wat gaat corona betekenen voor </a:t>
            </a:r>
            <a:r>
              <a:rPr lang="nl-BE" sz="4000" b="1" dirty="0" smtClean="0">
                <a:solidFill>
                  <a:srgbClr val="1E64C8"/>
                </a:solidFill>
                <a:latin typeface="Arial" panose="020B0604020202020204" pitchFamily="34" charset="0"/>
                <a:cs typeface="Arial" panose="020B0604020202020204" pitchFamily="34" charset="0"/>
              </a:rPr>
              <a:t>carrières</a:t>
            </a:r>
            <a:r>
              <a:rPr lang="nl-BE" sz="4000" b="1" dirty="0">
                <a:solidFill>
                  <a:srgbClr val="1E64C8"/>
                </a:solidFill>
                <a:latin typeface="Arial" panose="020B0604020202020204" pitchFamily="34" charset="0"/>
                <a:cs typeface="Arial" panose="020B0604020202020204" pitchFamily="34" charset="0"/>
              </a:rPr>
              <a:t>?</a:t>
            </a:r>
          </a:p>
        </p:txBody>
      </p:sp>
      <p:sp>
        <p:nvSpPr>
          <p:cNvPr id="10" name="Tekstvak 9"/>
          <p:cNvSpPr txBox="1"/>
          <p:nvPr/>
        </p:nvSpPr>
        <p:spPr>
          <a:xfrm>
            <a:off x="8166017" y="1997839"/>
            <a:ext cx="3568784" cy="2862322"/>
          </a:xfrm>
          <a:prstGeom prst="rect">
            <a:avLst/>
          </a:prstGeom>
          <a:solidFill>
            <a:srgbClr val="B0AE50"/>
          </a:solidFill>
          <a:ln>
            <a:solidFill>
              <a:srgbClr val="1E64C8"/>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Meer uitgesproken</a:t>
            </a:r>
            <a:r>
              <a:rPr kumimoji="0" lang="nl-BE" sz="2000" b="1" i="0" u="none" strike="noStrike" kern="1200" cap="none" spc="0" normalizeH="0" noProof="0" dirty="0" smtClean="0">
                <a:ln>
                  <a:noFill/>
                </a:ln>
                <a:solidFill>
                  <a:srgbClr val="1E64C8"/>
                </a:solidFill>
                <a:effectLst/>
                <a:uLnTx/>
                <a:uFillTx/>
                <a:latin typeface="Arial" panose="020B0604020202020204" pitchFamily="34" charset="0"/>
                <a:ea typeface="+mn-ea"/>
                <a:cs typeface="Arial" panose="020B0604020202020204" pitchFamily="34" charset="0"/>
              </a:rPr>
              <a:t> onder:</a:t>
            </a:r>
          </a:p>
          <a:p>
            <a:pPr marL="342900" lvl="0" indent="-342900">
              <a:buFont typeface="Arial" panose="020B0604020202020204" pitchFamily="34" charset="0"/>
              <a:buChar char="−"/>
              <a:defRPr/>
            </a:pPr>
            <a:r>
              <a:rPr lang="nl-BE" sz="2000" b="1" dirty="0" smtClean="0">
                <a:solidFill>
                  <a:srgbClr val="1E64C8"/>
                </a:solidFill>
                <a:latin typeface="Arial" panose="020B0604020202020204" pitchFamily="34" charset="0"/>
                <a:cs typeface="Arial" panose="020B0604020202020204" pitchFamily="34" charset="0"/>
              </a:rPr>
              <a:t>tijdelijk </a:t>
            </a:r>
            <a:r>
              <a:rPr lang="nl-BE" sz="2000" b="1" dirty="0">
                <a:solidFill>
                  <a:srgbClr val="1E64C8"/>
                </a:solidFill>
                <a:latin typeface="Arial" panose="020B0604020202020204" pitchFamily="34" charset="0"/>
                <a:cs typeface="Arial" panose="020B0604020202020204" pitchFamily="34" charset="0"/>
              </a:rPr>
              <a:t>werklozen;</a:t>
            </a:r>
          </a:p>
          <a:p>
            <a:pPr marL="342900" lvl="0" indent="-342900">
              <a:buFont typeface="Arial" panose="020B0604020202020204" pitchFamily="34" charset="0"/>
              <a:buChar char="−"/>
              <a:defRPr/>
            </a:pPr>
            <a:r>
              <a:rPr lang="nl-BE" sz="2000" b="1" dirty="0" smtClean="0">
                <a:solidFill>
                  <a:srgbClr val="1E64C8"/>
                </a:solidFill>
                <a:latin typeface="Arial" panose="020B0604020202020204" pitchFamily="34" charset="0"/>
                <a:cs typeface="Arial" panose="020B0604020202020204" pitchFamily="34" charset="0"/>
              </a:rPr>
              <a:t>vrouwen</a:t>
            </a:r>
            <a:r>
              <a:rPr lang="nl-BE" sz="2000" b="1" dirty="0">
                <a:solidFill>
                  <a:srgbClr val="1E64C8"/>
                </a:solidFill>
                <a:latin typeface="Arial" panose="020B0604020202020204" pitchFamily="34" charset="0"/>
                <a:cs typeface="Arial" panose="020B0604020202020204" pitchFamily="34" charset="0"/>
              </a:rPr>
              <a:t>; </a:t>
            </a:r>
          </a:p>
          <a:p>
            <a:pPr marL="342900" lvl="0" indent="-342900">
              <a:buFont typeface="Arial" panose="020B0604020202020204" pitchFamily="34" charset="0"/>
              <a:buChar char="−"/>
              <a:defRPr/>
            </a:pPr>
            <a:r>
              <a:rPr lang="nl-BE" sz="2000" b="1" dirty="0" smtClean="0">
                <a:solidFill>
                  <a:srgbClr val="1E64C8"/>
                </a:solidFill>
                <a:latin typeface="Arial" panose="020B0604020202020204" pitchFamily="34" charset="0"/>
                <a:cs typeface="Arial" panose="020B0604020202020204" pitchFamily="34" charset="0"/>
              </a:rPr>
              <a:t>oudere </a:t>
            </a:r>
            <a:r>
              <a:rPr lang="nl-BE" sz="2000" b="1" dirty="0">
                <a:solidFill>
                  <a:srgbClr val="1E64C8"/>
                </a:solidFill>
                <a:latin typeface="Arial" panose="020B0604020202020204" pitchFamily="34" charset="0"/>
                <a:cs typeface="Arial" panose="020B0604020202020204" pitchFamily="34" charset="0"/>
              </a:rPr>
              <a:t>personen;</a:t>
            </a:r>
          </a:p>
          <a:p>
            <a:pPr marL="342900" lvl="0" indent="-342900">
              <a:buFont typeface="Arial" panose="020B0604020202020204" pitchFamily="34" charset="0"/>
              <a:buChar char="−"/>
              <a:defRPr/>
            </a:pPr>
            <a:r>
              <a:rPr lang="nl-BE" sz="2000" b="1" dirty="0" smtClean="0">
                <a:solidFill>
                  <a:srgbClr val="1E64C8"/>
                </a:solidFill>
                <a:latin typeface="Arial" panose="020B0604020202020204" pitchFamily="34" charset="0"/>
                <a:cs typeface="Arial" panose="020B0604020202020204" pitchFamily="34" charset="0"/>
              </a:rPr>
              <a:t>personen </a:t>
            </a:r>
            <a:r>
              <a:rPr lang="nl-BE" sz="2000" b="1" dirty="0">
                <a:solidFill>
                  <a:srgbClr val="1E64C8"/>
                </a:solidFill>
                <a:latin typeface="Arial" panose="020B0604020202020204" pitchFamily="34" charset="0"/>
                <a:cs typeface="Arial" panose="020B0604020202020204" pitchFamily="34" charset="0"/>
              </a:rPr>
              <a:t>met een migratieachtergrond;</a:t>
            </a:r>
          </a:p>
          <a:p>
            <a:pPr marL="342900" lvl="0" indent="-342900">
              <a:buFont typeface="Arial" panose="020B0604020202020204" pitchFamily="34" charset="0"/>
              <a:buChar char="−"/>
              <a:defRPr/>
            </a:pPr>
            <a:r>
              <a:rPr lang="nl-BE" sz="2000" b="1" dirty="0" smtClean="0">
                <a:solidFill>
                  <a:srgbClr val="1E64C8"/>
                </a:solidFill>
                <a:latin typeface="Arial" panose="020B0604020202020204" pitchFamily="34" charset="0"/>
                <a:cs typeface="Arial" panose="020B0604020202020204" pitchFamily="34" charset="0"/>
              </a:rPr>
              <a:t>wie </a:t>
            </a:r>
            <a:r>
              <a:rPr lang="nl-BE" sz="2000" b="1" dirty="0">
                <a:solidFill>
                  <a:srgbClr val="1E64C8"/>
                </a:solidFill>
                <a:latin typeface="Arial" panose="020B0604020202020204" pitchFamily="34" charset="0"/>
                <a:cs typeface="Arial" panose="020B0604020202020204" pitchFamily="34" charset="0"/>
              </a:rPr>
              <a:t>werkzaam is in jobdomeinen horeca en </a:t>
            </a:r>
            <a:r>
              <a:rPr lang="nl-BE" sz="2000" b="1" dirty="0" smtClean="0">
                <a:solidFill>
                  <a:srgbClr val="1E64C8"/>
                </a:solidFill>
                <a:latin typeface="Arial" panose="020B0604020202020204" pitchFamily="34" charset="0"/>
                <a:cs typeface="Arial" panose="020B0604020202020204" pitchFamily="34" charset="0"/>
              </a:rPr>
              <a:t>toerisme.</a:t>
            </a:r>
            <a:endParaRPr lang="nl-BE" sz="2000" b="1" dirty="0">
              <a:solidFill>
                <a:srgbClr val="1E64C8"/>
              </a:solidFill>
              <a:latin typeface="Arial" panose="020B0604020202020204" pitchFamily="34" charset="0"/>
              <a:cs typeface="Arial" panose="020B0604020202020204" pitchFamily="34" charset="0"/>
            </a:endParaRPr>
          </a:p>
        </p:txBody>
      </p:sp>
      <p:pic>
        <p:nvPicPr>
          <p:cNvPr id="3" name="Afbeelding 2"/>
          <p:cNvPicPr>
            <a:picLocks noChangeAspect="1"/>
          </p:cNvPicPr>
          <p:nvPr/>
        </p:nvPicPr>
        <p:blipFill>
          <a:blip r:embed="rId3"/>
          <a:stretch>
            <a:fillRect/>
          </a:stretch>
        </p:blipFill>
        <p:spPr>
          <a:xfrm>
            <a:off x="641267" y="1207692"/>
            <a:ext cx="7200000" cy="3307875"/>
          </a:xfrm>
          <a:prstGeom prst="rect">
            <a:avLst/>
          </a:prstGeom>
          <a:ln w="38100">
            <a:solidFill>
              <a:srgbClr val="1E64C8"/>
            </a:solidFill>
          </a:ln>
        </p:spPr>
      </p:pic>
    </p:spTree>
    <p:extLst>
      <p:ext uri="{BB962C8B-B14F-4D97-AF65-F5344CB8AC3E}">
        <p14:creationId xmlns:p14="http://schemas.microsoft.com/office/powerpoint/2010/main" val="2830559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641267" y="5407047"/>
            <a:ext cx="10713382" cy="707886"/>
          </a:xfrm>
          <a:prstGeom prst="rect">
            <a:avLst/>
          </a:prstGeom>
          <a:solidFill>
            <a:schemeClr val="bg1"/>
          </a:solidFill>
          <a:ln w="38100">
            <a:solidFill>
              <a:srgbClr val="1E64C8"/>
            </a:solidFill>
          </a:ln>
        </p:spPr>
        <p:txBody>
          <a:bodyPr wrap="none" rtlCol="0" anchor="ctr">
            <a:spAutoFit/>
          </a:bodyPr>
          <a:lstStyle/>
          <a:p>
            <a:pPr lvl="0">
              <a:defRPr/>
            </a:pPr>
            <a:r>
              <a:rPr lang="nl-BE" sz="4000" b="1" dirty="0">
                <a:solidFill>
                  <a:srgbClr val="1E64C8"/>
                </a:solidFill>
                <a:latin typeface="Arial" panose="020B0604020202020204" pitchFamily="34" charset="0"/>
                <a:cs typeface="Arial" panose="020B0604020202020204" pitchFamily="34" charset="0"/>
              </a:rPr>
              <a:t>Wat gaat corona betekenen voor </a:t>
            </a:r>
            <a:r>
              <a:rPr lang="nl-BE" sz="4000" b="1" dirty="0" smtClean="0">
                <a:solidFill>
                  <a:srgbClr val="1E64C8"/>
                </a:solidFill>
                <a:latin typeface="Arial" panose="020B0604020202020204" pitchFamily="34" charset="0"/>
                <a:cs typeface="Arial" panose="020B0604020202020204" pitchFamily="34" charset="0"/>
              </a:rPr>
              <a:t>carrières</a:t>
            </a:r>
            <a:r>
              <a:rPr lang="nl-BE" sz="4000" b="1" dirty="0">
                <a:solidFill>
                  <a:srgbClr val="1E64C8"/>
                </a:solidFill>
                <a:latin typeface="Arial" panose="020B0604020202020204" pitchFamily="34" charset="0"/>
                <a:cs typeface="Arial" panose="020B0604020202020204" pitchFamily="34" charset="0"/>
              </a:rPr>
              <a:t>?</a:t>
            </a:r>
          </a:p>
        </p:txBody>
      </p:sp>
      <p:pic>
        <p:nvPicPr>
          <p:cNvPr id="2" name="Afbeelding 1"/>
          <p:cNvPicPr>
            <a:picLocks noChangeAspect="1"/>
          </p:cNvPicPr>
          <p:nvPr/>
        </p:nvPicPr>
        <p:blipFill>
          <a:blip r:embed="rId3"/>
          <a:stretch>
            <a:fillRect/>
          </a:stretch>
        </p:blipFill>
        <p:spPr>
          <a:xfrm>
            <a:off x="641267" y="1207692"/>
            <a:ext cx="7200000" cy="3307875"/>
          </a:xfrm>
          <a:prstGeom prst="rect">
            <a:avLst/>
          </a:prstGeom>
          <a:ln w="38100">
            <a:solidFill>
              <a:srgbClr val="1E64C8"/>
            </a:solidFill>
          </a:ln>
        </p:spPr>
      </p:pic>
      <p:sp>
        <p:nvSpPr>
          <p:cNvPr id="7" name="Tekstvak 6"/>
          <p:cNvSpPr txBox="1"/>
          <p:nvPr/>
        </p:nvSpPr>
        <p:spPr>
          <a:xfrm>
            <a:off x="8166017" y="2767281"/>
            <a:ext cx="3568784" cy="1323439"/>
          </a:xfrm>
          <a:prstGeom prst="rect">
            <a:avLst/>
          </a:prstGeom>
          <a:solidFill>
            <a:srgbClr val="B0AE50"/>
          </a:solidFill>
          <a:ln>
            <a:solidFill>
              <a:srgbClr val="1E64C8"/>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Meer uitgesproken</a:t>
            </a:r>
            <a:r>
              <a:rPr kumimoji="0" lang="nl-BE" sz="2000" b="1" i="0" u="none" strike="noStrike" kern="1200" cap="none" spc="0" normalizeH="0" noProof="0" dirty="0" smtClean="0">
                <a:ln>
                  <a:noFill/>
                </a:ln>
                <a:solidFill>
                  <a:srgbClr val="1E64C8"/>
                </a:solidFill>
                <a:effectLst/>
                <a:uLnTx/>
                <a:uFillTx/>
                <a:latin typeface="Arial" panose="020B0604020202020204" pitchFamily="34" charset="0"/>
                <a:ea typeface="+mn-ea"/>
                <a:cs typeface="Arial" panose="020B0604020202020204" pitchFamily="34" charset="0"/>
              </a:rPr>
              <a:t> onder:</a:t>
            </a:r>
          </a:p>
          <a:p>
            <a:pPr marL="342900" lvl="0" indent="-342900">
              <a:buFont typeface="Arial" panose="020B0604020202020204" pitchFamily="34" charset="0"/>
              <a:buChar char="−"/>
              <a:defRPr/>
            </a:pPr>
            <a:r>
              <a:rPr lang="nl-BE" sz="2000" b="1" dirty="0" smtClean="0">
                <a:solidFill>
                  <a:srgbClr val="1E64C8"/>
                </a:solidFill>
                <a:latin typeface="Arial" panose="020B0604020202020204" pitchFamily="34" charset="0"/>
                <a:cs typeface="Arial" panose="020B0604020202020204" pitchFamily="34" charset="0"/>
              </a:rPr>
              <a:t>tijdelijk </a:t>
            </a:r>
            <a:r>
              <a:rPr lang="nl-BE" sz="2000" b="1" dirty="0">
                <a:solidFill>
                  <a:srgbClr val="1E64C8"/>
                </a:solidFill>
                <a:latin typeface="Arial" panose="020B0604020202020204" pitchFamily="34" charset="0"/>
                <a:cs typeface="Arial" panose="020B0604020202020204" pitchFamily="34" charset="0"/>
              </a:rPr>
              <a:t>werklozen;</a:t>
            </a:r>
          </a:p>
          <a:p>
            <a:pPr marL="342900" lvl="0" indent="-342900">
              <a:buFont typeface="Arial" panose="020B0604020202020204" pitchFamily="34" charset="0"/>
              <a:buChar char="−"/>
              <a:defRPr/>
            </a:pPr>
            <a:r>
              <a:rPr lang="nl-BE" sz="2000" b="1" dirty="0" smtClean="0">
                <a:solidFill>
                  <a:srgbClr val="1E64C8"/>
                </a:solidFill>
                <a:latin typeface="Arial" panose="020B0604020202020204" pitchFamily="34" charset="0"/>
                <a:cs typeface="Arial" panose="020B0604020202020204" pitchFamily="34" charset="0"/>
              </a:rPr>
              <a:t>personen </a:t>
            </a:r>
            <a:r>
              <a:rPr lang="nl-BE" sz="2000" b="1" dirty="0">
                <a:solidFill>
                  <a:srgbClr val="1E64C8"/>
                </a:solidFill>
                <a:latin typeface="Arial" panose="020B0604020202020204" pitchFamily="34" charset="0"/>
                <a:cs typeface="Arial" panose="020B0604020202020204" pitchFamily="34" charset="0"/>
              </a:rPr>
              <a:t>met een </a:t>
            </a:r>
            <a:r>
              <a:rPr lang="nl-BE" sz="2000" b="1" dirty="0" smtClean="0">
                <a:solidFill>
                  <a:srgbClr val="1E64C8"/>
                </a:solidFill>
                <a:latin typeface="Arial" panose="020B0604020202020204" pitchFamily="34" charset="0"/>
                <a:cs typeface="Arial" panose="020B0604020202020204" pitchFamily="34" charset="0"/>
              </a:rPr>
              <a:t>migratieachtergrond</a:t>
            </a:r>
            <a:r>
              <a:rPr lang="nl-BE" sz="2000" b="1" dirty="0">
                <a:solidFill>
                  <a:srgbClr val="1E64C8"/>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92239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641267" y="5407047"/>
            <a:ext cx="10713382" cy="707886"/>
          </a:xfrm>
          <a:prstGeom prst="rect">
            <a:avLst/>
          </a:prstGeom>
          <a:solidFill>
            <a:schemeClr val="bg1"/>
          </a:solidFill>
          <a:ln w="38100">
            <a:solidFill>
              <a:srgbClr val="1E64C8"/>
            </a:solidFill>
          </a:ln>
        </p:spPr>
        <p:txBody>
          <a:bodyPr wrap="none" rtlCol="0" anchor="ctr">
            <a:spAutoFit/>
          </a:bodyPr>
          <a:lstStyle/>
          <a:p>
            <a:pPr lvl="0">
              <a:defRPr/>
            </a:pPr>
            <a:r>
              <a:rPr lang="nl-BE" sz="4000" b="1" dirty="0">
                <a:solidFill>
                  <a:srgbClr val="1E64C8"/>
                </a:solidFill>
                <a:latin typeface="Arial" panose="020B0604020202020204" pitchFamily="34" charset="0"/>
                <a:cs typeface="Arial" panose="020B0604020202020204" pitchFamily="34" charset="0"/>
              </a:rPr>
              <a:t>Wat gaat corona betekenen voor </a:t>
            </a:r>
            <a:r>
              <a:rPr lang="nl-BE" sz="4000" b="1" dirty="0" smtClean="0">
                <a:solidFill>
                  <a:srgbClr val="1E64C8"/>
                </a:solidFill>
                <a:latin typeface="Arial" panose="020B0604020202020204" pitchFamily="34" charset="0"/>
                <a:cs typeface="Arial" panose="020B0604020202020204" pitchFamily="34" charset="0"/>
              </a:rPr>
              <a:t>carrières</a:t>
            </a:r>
            <a:r>
              <a:rPr lang="nl-BE" sz="4000" b="1" dirty="0">
                <a:solidFill>
                  <a:srgbClr val="1E64C8"/>
                </a:solidFill>
                <a:latin typeface="Arial" panose="020B0604020202020204" pitchFamily="34" charset="0"/>
                <a:cs typeface="Arial" panose="020B0604020202020204" pitchFamily="34" charset="0"/>
              </a:rPr>
              <a:t>?</a:t>
            </a:r>
          </a:p>
        </p:txBody>
      </p:sp>
      <p:pic>
        <p:nvPicPr>
          <p:cNvPr id="3" name="Afbeelding 2"/>
          <p:cNvPicPr>
            <a:picLocks noChangeAspect="1"/>
          </p:cNvPicPr>
          <p:nvPr/>
        </p:nvPicPr>
        <p:blipFill>
          <a:blip r:embed="rId3"/>
          <a:stretch>
            <a:fillRect/>
          </a:stretch>
        </p:blipFill>
        <p:spPr>
          <a:xfrm>
            <a:off x="641267" y="1245792"/>
            <a:ext cx="7200000" cy="3307875"/>
          </a:xfrm>
          <a:prstGeom prst="rect">
            <a:avLst/>
          </a:prstGeom>
          <a:ln w="38100">
            <a:solidFill>
              <a:srgbClr val="1E64C8"/>
            </a:solidFill>
          </a:ln>
        </p:spPr>
      </p:pic>
    </p:spTree>
    <p:extLst>
      <p:ext uri="{BB962C8B-B14F-4D97-AF65-F5344CB8AC3E}">
        <p14:creationId xmlns:p14="http://schemas.microsoft.com/office/powerpoint/2010/main" val="3413162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641267" y="5407047"/>
            <a:ext cx="10713382" cy="707886"/>
          </a:xfrm>
          <a:prstGeom prst="rect">
            <a:avLst/>
          </a:prstGeom>
          <a:solidFill>
            <a:schemeClr val="bg1"/>
          </a:solidFill>
          <a:ln w="38100">
            <a:solidFill>
              <a:srgbClr val="1E64C8"/>
            </a:solidFill>
          </a:ln>
        </p:spPr>
        <p:txBody>
          <a:bodyPr wrap="none" rtlCol="0" anchor="ctr">
            <a:spAutoFit/>
          </a:bodyPr>
          <a:lstStyle/>
          <a:p>
            <a:pPr lvl="0">
              <a:defRPr/>
            </a:pPr>
            <a:r>
              <a:rPr lang="nl-BE" sz="4000" b="1" dirty="0">
                <a:solidFill>
                  <a:srgbClr val="1E64C8"/>
                </a:solidFill>
                <a:latin typeface="Arial" panose="020B0604020202020204" pitchFamily="34" charset="0"/>
                <a:cs typeface="Arial" panose="020B0604020202020204" pitchFamily="34" charset="0"/>
              </a:rPr>
              <a:t>Wat gaat corona betekenen voor </a:t>
            </a:r>
            <a:r>
              <a:rPr lang="nl-BE" sz="4000" b="1" dirty="0" smtClean="0">
                <a:solidFill>
                  <a:srgbClr val="1E64C8"/>
                </a:solidFill>
                <a:latin typeface="Arial" panose="020B0604020202020204" pitchFamily="34" charset="0"/>
                <a:cs typeface="Arial" panose="020B0604020202020204" pitchFamily="34" charset="0"/>
              </a:rPr>
              <a:t>carrières</a:t>
            </a:r>
            <a:r>
              <a:rPr lang="nl-BE" sz="4000" b="1" dirty="0">
                <a:solidFill>
                  <a:srgbClr val="1E64C8"/>
                </a:solidFill>
                <a:latin typeface="Arial" panose="020B0604020202020204" pitchFamily="34" charset="0"/>
                <a:cs typeface="Arial" panose="020B0604020202020204" pitchFamily="34" charset="0"/>
              </a:rPr>
              <a:t>?</a:t>
            </a:r>
          </a:p>
        </p:txBody>
      </p:sp>
      <p:pic>
        <p:nvPicPr>
          <p:cNvPr id="2" name="Afbeelding 1"/>
          <p:cNvPicPr>
            <a:picLocks noChangeAspect="1"/>
          </p:cNvPicPr>
          <p:nvPr/>
        </p:nvPicPr>
        <p:blipFill>
          <a:blip r:embed="rId3"/>
          <a:stretch>
            <a:fillRect/>
          </a:stretch>
        </p:blipFill>
        <p:spPr>
          <a:xfrm>
            <a:off x="641267" y="1232048"/>
            <a:ext cx="7200000" cy="3466347"/>
          </a:xfrm>
          <a:prstGeom prst="rect">
            <a:avLst/>
          </a:prstGeom>
          <a:solidFill>
            <a:srgbClr val="1E64C8"/>
          </a:solidFill>
          <a:ln w="38100">
            <a:solidFill>
              <a:srgbClr val="1E64C8"/>
            </a:solidFill>
          </a:ln>
        </p:spPr>
      </p:pic>
    </p:spTree>
    <p:extLst>
      <p:ext uri="{BB962C8B-B14F-4D97-AF65-F5344CB8AC3E}">
        <p14:creationId xmlns:p14="http://schemas.microsoft.com/office/powerpoint/2010/main" val="1295259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641267" y="5407047"/>
            <a:ext cx="10713382" cy="707886"/>
          </a:xfrm>
          <a:prstGeom prst="rect">
            <a:avLst/>
          </a:prstGeom>
          <a:solidFill>
            <a:schemeClr val="bg1"/>
          </a:solidFill>
          <a:ln w="38100">
            <a:solidFill>
              <a:srgbClr val="1E64C8"/>
            </a:solidFill>
          </a:ln>
        </p:spPr>
        <p:txBody>
          <a:bodyPr wrap="none" rtlCol="0" anchor="ctr">
            <a:spAutoFit/>
          </a:bodyPr>
          <a:lstStyle/>
          <a:p>
            <a:pPr lvl="0">
              <a:defRPr/>
            </a:pPr>
            <a:r>
              <a:rPr lang="nl-BE" sz="4000" b="1" dirty="0">
                <a:solidFill>
                  <a:srgbClr val="1E64C8"/>
                </a:solidFill>
                <a:latin typeface="Arial" panose="020B0604020202020204" pitchFamily="34" charset="0"/>
                <a:cs typeface="Arial" panose="020B0604020202020204" pitchFamily="34" charset="0"/>
              </a:rPr>
              <a:t>Wat gaat corona betekenen voor </a:t>
            </a:r>
            <a:r>
              <a:rPr lang="nl-BE" sz="4000" b="1" dirty="0" smtClean="0">
                <a:solidFill>
                  <a:srgbClr val="1E64C8"/>
                </a:solidFill>
                <a:latin typeface="Arial" panose="020B0604020202020204" pitchFamily="34" charset="0"/>
                <a:cs typeface="Arial" panose="020B0604020202020204" pitchFamily="34" charset="0"/>
              </a:rPr>
              <a:t>carrières</a:t>
            </a:r>
            <a:r>
              <a:rPr lang="nl-BE" sz="4000" b="1" dirty="0">
                <a:solidFill>
                  <a:srgbClr val="1E64C8"/>
                </a:solidFill>
                <a:latin typeface="Arial" panose="020B0604020202020204" pitchFamily="34" charset="0"/>
                <a:cs typeface="Arial" panose="020B0604020202020204" pitchFamily="34" charset="0"/>
              </a:rPr>
              <a:t>?</a:t>
            </a:r>
          </a:p>
        </p:txBody>
      </p:sp>
      <p:pic>
        <p:nvPicPr>
          <p:cNvPr id="5" name="Afbeelding 4"/>
          <p:cNvPicPr>
            <a:picLocks noChangeAspect="1"/>
          </p:cNvPicPr>
          <p:nvPr/>
        </p:nvPicPr>
        <p:blipFill>
          <a:blip r:embed="rId3"/>
          <a:stretch>
            <a:fillRect/>
          </a:stretch>
        </p:blipFill>
        <p:spPr>
          <a:xfrm>
            <a:off x="641267" y="1308248"/>
            <a:ext cx="7200000" cy="3466347"/>
          </a:xfrm>
          <a:prstGeom prst="rect">
            <a:avLst/>
          </a:prstGeom>
          <a:ln w="38100">
            <a:solidFill>
              <a:srgbClr val="1E64C8"/>
            </a:solidFill>
          </a:ln>
        </p:spPr>
      </p:pic>
    </p:spTree>
    <p:extLst>
      <p:ext uri="{BB962C8B-B14F-4D97-AF65-F5344CB8AC3E}">
        <p14:creationId xmlns:p14="http://schemas.microsoft.com/office/powerpoint/2010/main" val="1279055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641267" y="5407047"/>
            <a:ext cx="10713382" cy="707886"/>
          </a:xfrm>
          <a:prstGeom prst="rect">
            <a:avLst/>
          </a:prstGeom>
          <a:solidFill>
            <a:schemeClr val="bg1"/>
          </a:solidFill>
          <a:ln w="38100">
            <a:solidFill>
              <a:srgbClr val="1E64C8"/>
            </a:solidFill>
          </a:ln>
        </p:spPr>
        <p:txBody>
          <a:bodyPr wrap="none" rtlCol="0" anchor="ctr">
            <a:spAutoFit/>
          </a:bodyPr>
          <a:lstStyle/>
          <a:p>
            <a:pPr lvl="0">
              <a:defRPr/>
            </a:pPr>
            <a:r>
              <a:rPr lang="nl-BE" sz="4000" b="1" dirty="0">
                <a:solidFill>
                  <a:srgbClr val="1E64C8"/>
                </a:solidFill>
                <a:latin typeface="Arial" panose="020B0604020202020204" pitchFamily="34" charset="0"/>
                <a:cs typeface="Arial" panose="020B0604020202020204" pitchFamily="34" charset="0"/>
              </a:rPr>
              <a:t>Wat gaat corona betekenen voor </a:t>
            </a:r>
            <a:r>
              <a:rPr lang="nl-BE" sz="4000" b="1" dirty="0" smtClean="0">
                <a:solidFill>
                  <a:srgbClr val="1E64C8"/>
                </a:solidFill>
                <a:latin typeface="Arial" panose="020B0604020202020204" pitchFamily="34" charset="0"/>
                <a:cs typeface="Arial" panose="020B0604020202020204" pitchFamily="34" charset="0"/>
              </a:rPr>
              <a:t>carrières</a:t>
            </a:r>
            <a:r>
              <a:rPr lang="nl-BE" sz="4000" b="1" dirty="0">
                <a:solidFill>
                  <a:srgbClr val="1E64C8"/>
                </a:solidFill>
                <a:latin typeface="Arial" panose="020B0604020202020204" pitchFamily="34" charset="0"/>
                <a:cs typeface="Arial" panose="020B0604020202020204" pitchFamily="34" charset="0"/>
              </a:rPr>
              <a:t>?</a:t>
            </a:r>
          </a:p>
        </p:txBody>
      </p:sp>
      <p:pic>
        <p:nvPicPr>
          <p:cNvPr id="2" name="Afbeelding 1"/>
          <p:cNvPicPr>
            <a:picLocks noChangeAspect="1"/>
          </p:cNvPicPr>
          <p:nvPr/>
        </p:nvPicPr>
        <p:blipFill>
          <a:blip r:embed="rId3"/>
          <a:stretch>
            <a:fillRect/>
          </a:stretch>
        </p:blipFill>
        <p:spPr>
          <a:xfrm>
            <a:off x="641267" y="1270148"/>
            <a:ext cx="7200000" cy="3466347"/>
          </a:xfrm>
          <a:prstGeom prst="rect">
            <a:avLst/>
          </a:prstGeom>
          <a:ln w="38100">
            <a:solidFill>
              <a:srgbClr val="1E64C8"/>
            </a:solidFill>
          </a:ln>
        </p:spPr>
      </p:pic>
    </p:spTree>
    <p:extLst>
      <p:ext uri="{BB962C8B-B14F-4D97-AF65-F5344CB8AC3E}">
        <p14:creationId xmlns:p14="http://schemas.microsoft.com/office/powerpoint/2010/main" val="1713461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641267" y="5407047"/>
            <a:ext cx="10713382" cy="707886"/>
          </a:xfrm>
          <a:prstGeom prst="rect">
            <a:avLst/>
          </a:prstGeom>
          <a:solidFill>
            <a:schemeClr val="bg1"/>
          </a:solidFill>
          <a:ln w="38100">
            <a:solidFill>
              <a:srgbClr val="1E64C8"/>
            </a:solidFill>
          </a:ln>
        </p:spPr>
        <p:txBody>
          <a:bodyPr wrap="none" rtlCol="0" anchor="ctr">
            <a:spAutoFit/>
          </a:bodyPr>
          <a:lstStyle/>
          <a:p>
            <a:pPr lvl="0">
              <a:defRPr/>
            </a:pPr>
            <a:r>
              <a:rPr lang="nl-BE" sz="4000" b="1" dirty="0">
                <a:solidFill>
                  <a:srgbClr val="1E64C8"/>
                </a:solidFill>
                <a:latin typeface="Arial" panose="020B0604020202020204" pitchFamily="34" charset="0"/>
                <a:cs typeface="Arial" panose="020B0604020202020204" pitchFamily="34" charset="0"/>
              </a:rPr>
              <a:t>Wat gaat corona betekenen voor </a:t>
            </a:r>
            <a:r>
              <a:rPr lang="nl-BE" sz="4000" b="1" dirty="0" smtClean="0">
                <a:solidFill>
                  <a:srgbClr val="1E64C8"/>
                </a:solidFill>
                <a:latin typeface="Arial" panose="020B0604020202020204" pitchFamily="34" charset="0"/>
                <a:cs typeface="Arial" panose="020B0604020202020204" pitchFamily="34" charset="0"/>
              </a:rPr>
              <a:t>carrières</a:t>
            </a:r>
            <a:r>
              <a:rPr lang="nl-BE" sz="4000" b="1" dirty="0">
                <a:solidFill>
                  <a:srgbClr val="1E64C8"/>
                </a:solidFill>
                <a:latin typeface="Arial" panose="020B0604020202020204" pitchFamily="34" charset="0"/>
                <a:cs typeface="Arial" panose="020B0604020202020204" pitchFamily="34" charset="0"/>
              </a:rPr>
              <a:t>?</a:t>
            </a:r>
          </a:p>
        </p:txBody>
      </p:sp>
      <p:pic>
        <p:nvPicPr>
          <p:cNvPr id="6" name="Afbeelding 5"/>
          <p:cNvPicPr>
            <a:picLocks noChangeAspect="1"/>
          </p:cNvPicPr>
          <p:nvPr/>
        </p:nvPicPr>
        <p:blipFill>
          <a:blip r:embed="rId3"/>
          <a:stretch>
            <a:fillRect/>
          </a:stretch>
        </p:blipFill>
        <p:spPr>
          <a:xfrm>
            <a:off x="641267" y="1222693"/>
            <a:ext cx="7200000" cy="3466347"/>
          </a:xfrm>
          <a:prstGeom prst="rect">
            <a:avLst/>
          </a:prstGeom>
          <a:ln w="38100">
            <a:solidFill>
              <a:srgbClr val="1E64C8"/>
            </a:solidFill>
          </a:ln>
        </p:spPr>
      </p:pic>
    </p:spTree>
    <p:extLst>
      <p:ext uri="{BB962C8B-B14F-4D97-AF65-F5344CB8AC3E}">
        <p14:creationId xmlns:p14="http://schemas.microsoft.com/office/powerpoint/2010/main" val="1907549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641267" y="5407047"/>
            <a:ext cx="10713382" cy="707886"/>
          </a:xfrm>
          <a:prstGeom prst="rect">
            <a:avLst/>
          </a:prstGeom>
          <a:solidFill>
            <a:schemeClr val="bg1"/>
          </a:solidFill>
          <a:ln w="38100">
            <a:solidFill>
              <a:srgbClr val="1E64C8"/>
            </a:solidFill>
          </a:ln>
        </p:spPr>
        <p:txBody>
          <a:bodyPr wrap="none" rtlCol="0" anchor="ctr">
            <a:spAutoFit/>
          </a:bodyPr>
          <a:lstStyle/>
          <a:p>
            <a:pPr lvl="0">
              <a:defRPr/>
            </a:pPr>
            <a:r>
              <a:rPr lang="nl-BE" sz="4000" b="1" dirty="0">
                <a:solidFill>
                  <a:srgbClr val="1E64C8"/>
                </a:solidFill>
                <a:latin typeface="Arial" panose="020B0604020202020204" pitchFamily="34" charset="0"/>
                <a:cs typeface="Arial" panose="020B0604020202020204" pitchFamily="34" charset="0"/>
              </a:rPr>
              <a:t>Wat gaat corona betekenen voor </a:t>
            </a:r>
            <a:r>
              <a:rPr lang="nl-BE" sz="4000" b="1" dirty="0" smtClean="0">
                <a:solidFill>
                  <a:srgbClr val="1E64C8"/>
                </a:solidFill>
                <a:latin typeface="Arial" panose="020B0604020202020204" pitchFamily="34" charset="0"/>
                <a:cs typeface="Arial" panose="020B0604020202020204" pitchFamily="34" charset="0"/>
              </a:rPr>
              <a:t>carrières</a:t>
            </a:r>
            <a:r>
              <a:rPr lang="nl-BE" sz="4000" b="1" dirty="0">
                <a:solidFill>
                  <a:srgbClr val="1E64C8"/>
                </a:solidFill>
                <a:latin typeface="Arial" panose="020B0604020202020204" pitchFamily="34" charset="0"/>
                <a:cs typeface="Arial" panose="020B0604020202020204" pitchFamily="34" charset="0"/>
              </a:rPr>
              <a:t>?</a:t>
            </a:r>
          </a:p>
        </p:txBody>
      </p:sp>
      <p:pic>
        <p:nvPicPr>
          <p:cNvPr id="2" name="Afbeelding 1"/>
          <p:cNvPicPr>
            <a:picLocks noChangeAspect="1"/>
          </p:cNvPicPr>
          <p:nvPr/>
        </p:nvPicPr>
        <p:blipFill>
          <a:blip r:embed="rId3"/>
          <a:stretch>
            <a:fillRect/>
          </a:stretch>
        </p:blipFill>
        <p:spPr>
          <a:xfrm>
            <a:off x="641267" y="1270148"/>
            <a:ext cx="7200000" cy="3466347"/>
          </a:xfrm>
          <a:prstGeom prst="rect">
            <a:avLst/>
          </a:prstGeom>
          <a:ln w="38100">
            <a:solidFill>
              <a:srgbClr val="1E64C8"/>
            </a:solidFill>
          </a:ln>
        </p:spPr>
      </p:pic>
    </p:spTree>
    <p:extLst>
      <p:ext uri="{BB962C8B-B14F-4D97-AF65-F5344CB8AC3E}">
        <p14:creationId xmlns:p14="http://schemas.microsoft.com/office/powerpoint/2010/main" val="130123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641267" y="5407047"/>
            <a:ext cx="10713382" cy="707886"/>
          </a:xfrm>
          <a:prstGeom prst="rect">
            <a:avLst/>
          </a:prstGeom>
          <a:solidFill>
            <a:schemeClr val="bg1"/>
          </a:solidFill>
          <a:ln w="38100">
            <a:solidFill>
              <a:srgbClr val="1E64C8"/>
            </a:solidFill>
          </a:ln>
        </p:spPr>
        <p:txBody>
          <a:bodyPr wrap="none" rtlCol="0" anchor="ctr">
            <a:spAutoFit/>
          </a:bodyPr>
          <a:lstStyle/>
          <a:p>
            <a:pPr lvl="0">
              <a:defRPr/>
            </a:pPr>
            <a:r>
              <a:rPr lang="nl-BE" sz="4000" b="1" dirty="0">
                <a:solidFill>
                  <a:srgbClr val="1E64C8"/>
                </a:solidFill>
                <a:latin typeface="Arial" panose="020B0604020202020204" pitchFamily="34" charset="0"/>
                <a:cs typeface="Arial" panose="020B0604020202020204" pitchFamily="34" charset="0"/>
              </a:rPr>
              <a:t>Wat gaat corona betekenen voor </a:t>
            </a:r>
            <a:r>
              <a:rPr lang="nl-BE" sz="4000" b="1" dirty="0" smtClean="0">
                <a:solidFill>
                  <a:srgbClr val="1E64C8"/>
                </a:solidFill>
                <a:latin typeface="Arial" panose="020B0604020202020204" pitchFamily="34" charset="0"/>
                <a:cs typeface="Arial" panose="020B0604020202020204" pitchFamily="34" charset="0"/>
              </a:rPr>
              <a:t>carrières</a:t>
            </a:r>
            <a:r>
              <a:rPr lang="nl-BE" sz="4000" b="1" dirty="0">
                <a:solidFill>
                  <a:srgbClr val="1E64C8"/>
                </a:solidFill>
                <a:latin typeface="Arial" panose="020B0604020202020204" pitchFamily="34" charset="0"/>
                <a:cs typeface="Arial" panose="020B0604020202020204" pitchFamily="34" charset="0"/>
              </a:rPr>
              <a:t>?</a:t>
            </a:r>
          </a:p>
        </p:txBody>
      </p:sp>
      <p:pic>
        <p:nvPicPr>
          <p:cNvPr id="2" name="Afbeelding 1"/>
          <p:cNvPicPr>
            <a:picLocks noChangeAspect="1"/>
          </p:cNvPicPr>
          <p:nvPr/>
        </p:nvPicPr>
        <p:blipFill>
          <a:blip r:embed="rId3"/>
          <a:stretch>
            <a:fillRect/>
          </a:stretch>
        </p:blipFill>
        <p:spPr>
          <a:xfrm>
            <a:off x="641267" y="1251098"/>
            <a:ext cx="7200000" cy="3466347"/>
          </a:xfrm>
          <a:prstGeom prst="rect">
            <a:avLst/>
          </a:prstGeom>
          <a:ln w="38100">
            <a:solidFill>
              <a:srgbClr val="1E64C8"/>
            </a:solidFill>
          </a:ln>
        </p:spPr>
      </p:pic>
    </p:spTree>
    <p:extLst>
      <p:ext uri="{BB962C8B-B14F-4D97-AF65-F5344CB8AC3E}">
        <p14:creationId xmlns:p14="http://schemas.microsoft.com/office/powerpoint/2010/main" val="893173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641267" y="650397"/>
            <a:ext cx="4604146" cy="707886"/>
          </a:xfrm>
          <a:prstGeom prst="rect">
            <a:avLst/>
          </a:prstGeom>
          <a:noFill/>
        </p:spPr>
        <p:txBody>
          <a:bodyPr wrap="none" rtlCol="0" anchor="ctr">
            <a:spAutoFit/>
          </a:bodyPr>
          <a:lstStyle/>
          <a:p>
            <a:pPr lvl="0">
              <a:defRPr/>
            </a:pPr>
            <a:r>
              <a:rPr lang="nl-BE" sz="4000" b="1" dirty="0" smtClean="0">
                <a:solidFill>
                  <a:srgbClr val="1E64C8"/>
                </a:solidFill>
                <a:latin typeface="Arial" panose="020B0604020202020204" pitchFamily="34" charset="0"/>
                <a:cs typeface="Arial" panose="020B0604020202020204" pitchFamily="34" charset="0"/>
              </a:rPr>
              <a:t>First </a:t>
            </a:r>
            <a:r>
              <a:rPr lang="nl-BE" sz="4000" b="1" dirty="0" err="1" smtClean="0">
                <a:solidFill>
                  <a:srgbClr val="1E64C8"/>
                </a:solidFill>
                <a:latin typeface="Arial" panose="020B0604020202020204" pitchFamily="34" charset="0"/>
                <a:cs typeface="Arial" panose="020B0604020202020204" pitchFamily="34" charset="0"/>
              </a:rPr>
              <a:t>things</a:t>
            </a:r>
            <a:r>
              <a:rPr lang="nl-BE" sz="4000" b="1" dirty="0" smtClean="0">
                <a:solidFill>
                  <a:srgbClr val="1E64C8"/>
                </a:solidFill>
                <a:latin typeface="Arial" panose="020B0604020202020204" pitchFamily="34" charset="0"/>
                <a:cs typeface="Arial" panose="020B0604020202020204" pitchFamily="34" charset="0"/>
              </a:rPr>
              <a:t> first…</a:t>
            </a:r>
            <a:endParaRPr lang="nl-BE" sz="4000" b="1" dirty="0">
              <a:solidFill>
                <a:srgbClr val="1E64C8"/>
              </a:solidFill>
              <a:latin typeface="Arial" panose="020B0604020202020204" pitchFamily="34" charset="0"/>
              <a:cs typeface="Arial" panose="020B0604020202020204" pitchFamily="34" charset="0"/>
            </a:endParaRPr>
          </a:p>
        </p:txBody>
      </p:sp>
      <p:sp>
        <p:nvSpPr>
          <p:cNvPr id="9" name="Tekstvak 8"/>
          <p:cNvSpPr txBox="1"/>
          <p:nvPr/>
        </p:nvSpPr>
        <p:spPr>
          <a:xfrm>
            <a:off x="641266" y="4743380"/>
            <a:ext cx="5798935" cy="1323439"/>
          </a:xfrm>
          <a:prstGeom prst="rect">
            <a:avLst/>
          </a:prstGeom>
          <a:solidFill>
            <a:srgbClr val="B0AE50"/>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Kennis wetenschapper is niet alomvattend!</a:t>
            </a:r>
            <a:endParaRPr kumimoji="0" lang="nl-BE"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Ovaal 9"/>
          <p:cNvSpPr/>
          <p:nvPr/>
        </p:nvSpPr>
        <p:spPr>
          <a:xfrm>
            <a:off x="6762465" y="792574"/>
            <a:ext cx="4873625" cy="4405313"/>
          </a:xfrm>
          <a:prstGeom prst="ellipse">
            <a:avLst/>
          </a:prstGeom>
          <a:solidFill>
            <a:srgbClr val="B0AE50"/>
          </a:solidFill>
          <a:ln w="6350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1" name="Tijdelijke aanduiding voor inhoud 2"/>
          <p:cNvSpPr txBox="1">
            <a:spLocks/>
          </p:cNvSpPr>
          <p:nvPr/>
        </p:nvSpPr>
        <p:spPr>
          <a:xfrm>
            <a:off x="3319504" y="5197887"/>
            <a:ext cx="11779681" cy="86893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4800"/>
            <a:r>
              <a:rPr lang="nl-BE" b="1" dirty="0" smtClean="0">
                <a:solidFill>
                  <a:srgbClr val="B0AE50"/>
                </a:solidFill>
                <a:latin typeface="KENNIS"/>
              </a:rPr>
              <a:t>ALLE KENNIS OVER THEMA</a:t>
            </a:r>
            <a:endParaRPr lang="nl-BE" b="1" dirty="0">
              <a:solidFill>
                <a:srgbClr val="B0AE50"/>
              </a:solidFill>
              <a:latin typeface="KENNIS"/>
            </a:endParaRPr>
          </a:p>
        </p:txBody>
      </p:sp>
      <p:sp>
        <p:nvSpPr>
          <p:cNvPr id="12" name="Ovaal 11"/>
          <p:cNvSpPr/>
          <p:nvPr/>
        </p:nvSpPr>
        <p:spPr>
          <a:xfrm>
            <a:off x="8627777" y="2438018"/>
            <a:ext cx="1143000" cy="1114425"/>
          </a:xfrm>
          <a:prstGeom prst="ellipse">
            <a:avLst/>
          </a:prstGeom>
          <a:solidFill>
            <a:srgbClr val="1E64C8"/>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Rechthoek 16"/>
          <p:cNvSpPr/>
          <p:nvPr/>
        </p:nvSpPr>
        <p:spPr>
          <a:xfrm>
            <a:off x="6771965" y="2790022"/>
            <a:ext cx="2220962" cy="410418"/>
          </a:xfrm>
          <a:prstGeom prst="rect">
            <a:avLst/>
          </a:prstGeom>
          <a:solidFill>
            <a:srgbClr val="1E64C8"/>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Tijdelijke aanduiding voor inhoud 2"/>
          <p:cNvSpPr txBox="1">
            <a:spLocks/>
          </p:cNvSpPr>
          <p:nvPr/>
        </p:nvSpPr>
        <p:spPr>
          <a:xfrm>
            <a:off x="3319504" y="1783881"/>
            <a:ext cx="4760088" cy="2422699"/>
          </a:xfrm>
          <a:prstGeom prst="rect">
            <a:avLst/>
          </a:prstGeom>
        </p:spPr>
        <p:txBody>
          <a:bodyPr vert="horz" lIns="91440" tIns="45720" rIns="91440" bIns="45720" rtlCol="0" anchor="ctr">
            <a:normAutofit/>
          </a:bodyPr>
          <a:lstStyle>
            <a:lvl1pPr marL="402431" indent="-338138" algn="l" defTabSz="342900" rtl="0" eaLnBrk="1" latinLnBrk="0" hangingPunct="1">
              <a:lnSpc>
                <a:spcPct val="120000"/>
              </a:lnSpc>
              <a:spcBef>
                <a:spcPts val="0"/>
              </a:spcBef>
              <a:buFont typeface="Arial" panose="020B0604020202020204" pitchFamily="34" charset="0"/>
              <a:buChar char="̶"/>
              <a:defRPr sz="3200" kern="1200">
                <a:solidFill>
                  <a:srgbClr val="1E64C8"/>
                </a:solidFill>
                <a:latin typeface="UGent Panno Text" panose="02000506040000040003" pitchFamily="50" charset="0"/>
                <a:ea typeface="+mn-ea"/>
                <a:cs typeface="+mn-cs"/>
              </a:defRPr>
            </a:lvl1pPr>
            <a:lvl2pPr marL="877491" indent="-338138" algn="l" defTabSz="342900" rtl="0" eaLnBrk="1" latinLnBrk="0" hangingPunct="1">
              <a:lnSpc>
                <a:spcPct val="120000"/>
              </a:lnSpc>
              <a:spcBef>
                <a:spcPts val="0"/>
              </a:spcBef>
              <a:buFont typeface="Arial" panose="020B0604020202020204" pitchFamily="34" charset="0"/>
              <a:buChar char="̶"/>
              <a:tabLst/>
              <a:defRPr sz="2800" kern="1200">
                <a:solidFill>
                  <a:srgbClr val="1E64C8"/>
                </a:solidFill>
                <a:latin typeface="UGent Panno Text" panose="02000506040000040003" pitchFamily="50" charset="0"/>
                <a:ea typeface="+mn-ea"/>
                <a:cs typeface="+mn-cs"/>
              </a:defRPr>
            </a:lvl2pPr>
            <a:lvl3pPr marL="1316831" indent="-337500" algn="l" defTabSz="342900" rtl="0" eaLnBrk="1" latinLnBrk="0" hangingPunct="1">
              <a:lnSpc>
                <a:spcPct val="120000"/>
              </a:lnSpc>
              <a:spcBef>
                <a:spcPts val="0"/>
              </a:spcBef>
              <a:buFont typeface="Arial" panose="020B0604020202020204" pitchFamily="34" charset="0"/>
              <a:buChar char="‒"/>
              <a:defRPr sz="2400" kern="1200">
                <a:solidFill>
                  <a:srgbClr val="1E64C8"/>
                </a:solidFill>
                <a:latin typeface="UGent Panno Text" panose="02000506040000040003" pitchFamily="50" charset="0"/>
                <a:ea typeface="+mn-ea"/>
                <a:cs typeface="+mn-cs"/>
              </a:defRPr>
            </a:lvl3pPr>
            <a:lvl4pPr marL="1746647" indent="-413147" algn="l" defTabSz="1434704" rtl="0" eaLnBrk="1" latinLnBrk="0" hangingPunct="1">
              <a:lnSpc>
                <a:spcPct val="120000"/>
              </a:lnSpc>
              <a:spcBef>
                <a:spcPts val="0"/>
              </a:spcBef>
              <a:buFont typeface="Arial" panose="020B0604020202020204" pitchFamily="34" charset="0"/>
              <a:buChar char="–"/>
              <a:tabLst/>
              <a:defRPr sz="3600" kern="1200">
                <a:solidFill>
                  <a:schemeClr val="tx1"/>
                </a:solidFill>
                <a:latin typeface="+mn-lt"/>
                <a:ea typeface="+mn-ea"/>
                <a:cs typeface="+mn-cs"/>
              </a:defRPr>
            </a:lvl4pPr>
            <a:lvl5pPr marL="2221706" indent="-332185" algn="l" defTabSz="342900" rtl="0" eaLnBrk="1" latinLnBrk="0" hangingPunct="1">
              <a:lnSpc>
                <a:spcPct val="120000"/>
              </a:lnSpc>
              <a:spcBef>
                <a:spcPts val="0"/>
              </a:spcBef>
              <a:buFont typeface="Arial" panose="020B0604020202020204" pitchFamily="34" charset="0"/>
              <a:buChar char="̶"/>
              <a:defRPr sz="3600" kern="1200">
                <a:solidFill>
                  <a:schemeClr val="tx1"/>
                </a:solidFill>
                <a:latin typeface="+mn-lt"/>
                <a:ea typeface="+mn-ea"/>
                <a:cs typeface="+mn-cs"/>
              </a:defRPr>
            </a:lvl5pPr>
            <a:lvl6pPr marL="2682010" indent="-243819" algn="l" defTabSz="975276"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648" indent="-243819" algn="l" defTabSz="975276"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286" indent="-243819" algn="l" defTabSz="975276"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4924" indent="-243819" algn="l" defTabSz="975276"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64800" indent="0">
              <a:buFont typeface="Arial" panose="020B0604020202020204" pitchFamily="34" charset="0"/>
              <a:buNone/>
            </a:pPr>
            <a:r>
              <a:rPr lang="nl-BE" sz="2400" b="1" dirty="0" smtClean="0">
                <a:latin typeface="KENNIS"/>
              </a:rPr>
              <a:t>KENNIS VAN DE</a:t>
            </a:r>
          </a:p>
          <a:p>
            <a:pPr marL="64800" indent="0">
              <a:buFont typeface="Arial" panose="020B0604020202020204" pitchFamily="34" charset="0"/>
              <a:buNone/>
            </a:pPr>
            <a:r>
              <a:rPr lang="nl-BE" sz="2400" b="1" dirty="0" smtClean="0">
                <a:latin typeface="KENNIS"/>
              </a:rPr>
              <a:t>WETENSCHAPPER</a:t>
            </a:r>
            <a:endParaRPr lang="nl-BE" sz="2400" b="1" dirty="0">
              <a:latin typeface="KENNIS"/>
            </a:endParaRPr>
          </a:p>
        </p:txBody>
      </p:sp>
      <p:sp>
        <p:nvSpPr>
          <p:cNvPr id="19" name="Ovaal 18"/>
          <p:cNvSpPr/>
          <p:nvPr/>
        </p:nvSpPr>
        <p:spPr>
          <a:xfrm>
            <a:off x="6440202" y="2790022"/>
            <a:ext cx="914400" cy="410418"/>
          </a:xfrm>
          <a:prstGeom prst="ellipse">
            <a:avLst/>
          </a:prstGeom>
          <a:solidFill>
            <a:srgbClr val="1E64C8"/>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601852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build="p"/>
      <p:bldP spid="12" grpId="0" animBg="1"/>
      <p:bldP spid="17" grpId="0" animBg="1"/>
      <p:bldP spid="18" grpId="0"/>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641267" y="5407047"/>
            <a:ext cx="10713382" cy="707886"/>
          </a:xfrm>
          <a:prstGeom prst="rect">
            <a:avLst/>
          </a:prstGeom>
          <a:solidFill>
            <a:schemeClr val="bg1"/>
          </a:solidFill>
          <a:ln w="38100">
            <a:solidFill>
              <a:srgbClr val="1E64C8"/>
            </a:solidFill>
          </a:ln>
        </p:spPr>
        <p:txBody>
          <a:bodyPr wrap="none" rtlCol="0" anchor="ctr">
            <a:spAutoFit/>
          </a:bodyPr>
          <a:lstStyle/>
          <a:p>
            <a:pPr lvl="0">
              <a:defRPr/>
            </a:pPr>
            <a:r>
              <a:rPr lang="nl-BE" sz="4000" b="1" dirty="0">
                <a:solidFill>
                  <a:srgbClr val="1E64C8"/>
                </a:solidFill>
                <a:latin typeface="Arial" panose="020B0604020202020204" pitchFamily="34" charset="0"/>
                <a:cs typeface="Arial" panose="020B0604020202020204" pitchFamily="34" charset="0"/>
              </a:rPr>
              <a:t>Wat gaat corona betekenen voor </a:t>
            </a:r>
            <a:r>
              <a:rPr lang="nl-BE" sz="4000" b="1" dirty="0" smtClean="0">
                <a:solidFill>
                  <a:srgbClr val="1E64C8"/>
                </a:solidFill>
                <a:latin typeface="Arial" panose="020B0604020202020204" pitchFamily="34" charset="0"/>
                <a:cs typeface="Arial" panose="020B0604020202020204" pitchFamily="34" charset="0"/>
              </a:rPr>
              <a:t>carrières</a:t>
            </a:r>
            <a:r>
              <a:rPr lang="nl-BE" sz="4000" b="1" dirty="0">
                <a:solidFill>
                  <a:srgbClr val="1E64C8"/>
                </a:solidFill>
                <a:latin typeface="Arial" panose="020B0604020202020204" pitchFamily="34" charset="0"/>
                <a:cs typeface="Arial" panose="020B0604020202020204" pitchFamily="34" charset="0"/>
              </a:rPr>
              <a:t>?</a:t>
            </a:r>
          </a:p>
        </p:txBody>
      </p:sp>
      <p:pic>
        <p:nvPicPr>
          <p:cNvPr id="3" name="Afbeelding 2"/>
          <p:cNvPicPr>
            <a:picLocks noChangeAspect="1"/>
          </p:cNvPicPr>
          <p:nvPr/>
        </p:nvPicPr>
        <p:blipFill rotWithShape="1">
          <a:blip r:embed="rId3"/>
          <a:srcRect l="1547" t="9340" r="2375" b="26657"/>
          <a:stretch/>
        </p:blipFill>
        <p:spPr>
          <a:xfrm>
            <a:off x="641268" y="1098834"/>
            <a:ext cx="10713382" cy="4012427"/>
          </a:xfrm>
          <a:prstGeom prst="rect">
            <a:avLst/>
          </a:prstGeom>
          <a:ln w="38100">
            <a:solidFill>
              <a:srgbClr val="B0AE50"/>
            </a:solidFill>
          </a:ln>
        </p:spPr>
      </p:pic>
      <p:sp>
        <p:nvSpPr>
          <p:cNvPr id="4" name="Pijl-rechts 3"/>
          <p:cNvSpPr/>
          <p:nvPr/>
        </p:nvSpPr>
        <p:spPr>
          <a:xfrm>
            <a:off x="152400" y="3486150"/>
            <a:ext cx="876300" cy="476250"/>
          </a:xfrm>
          <a:prstGeom prst="rightArrow">
            <a:avLst/>
          </a:prstGeom>
          <a:solidFill>
            <a:srgbClr val="B0AE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84171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E64C8"/>
        </a:solidFill>
        <a:effectLst/>
      </p:bgPr>
    </p:bg>
    <p:spTree>
      <p:nvGrpSpPr>
        <p:cNvPr id="1" name=""/>
        <p:cNvGrpSpPr/>
        <p:nvPr/>
      </p:nvGrpSpPr>
      <p:grpSpPr>
        <a:xfrm>
          <a:off x="0" y="0"/>
          <a:ext cx="0" cy="0"/>
          <a:chOff x="0" y="0"/>
          <a:chExt cx="0" cy="0"/>
        </a:xfrm>
      </p:grpSpPr>
      <p:sp>
        <p:nvSpPr>
          <p:cNvPr id="9" name="Tekstvak 8"/>
          <p:cNvSpPr txBox="1"/>
          <p:nvPr/>
        </p:nvSpPr>
        <p:spPr>
          <a:xfrm>
            <a:off x="641267" y="937350"/>
            <a:ext cx="11000273" cy="424731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1. Gaat de nv België de factuur kunnen betalen?</a:t>
            </a:r>
            <a:endParaRPr kumimoji="0" lang="nl-BE" sz="4000" b="1" i="0" u="none" strike="noStrike" kern="1200" cap="none" spc="0" normalizeH="0" baseline="0" noProof="0" dirty="0">
              <a:ln>
                <a:noFill/>
              </a:ln>
              <a:solidFill>
                <a:srgbClr val="1E64C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nl-BE" sz="4000" b="1" i="0" u="none" strike="noStrike" kern="1200" cap="none" spc="0" normalizeH="0" baseline="0" noProof="0" dirty="0">
                <a:ln>
                  <a:noFill/>
                </a:ln>
                <a:solidFill>
                  <a:srgbClr val="1E64C8"/>
                </a:solidFill>
                <a:effectLst/>
                <a:uLnTx/>
                <a:uFillTx/>
                <a:latin typeface="Arial" panose="020B0604020202020204" pitchFamily="34" charset="0"/>
                <a:ea typeface="+mn-ea"/>
                <a:cs typeface="Arial" panose="020B0604020202020204" pitchFamily="34" charset="0"/>
              </a:rPr>
              <a:t>2. </a:t>
            </a: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Wat gaat corona betekenen voor onze carrières?</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nl-BE"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3. Welke evoluties te verwachten voor de arbeidsmarkt?</a:t>
            </a:r>
            <a:endParaRPr kumimoji="0" lang="nl-BE"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kstvak 7"/>
          <p:cNvSpPr txBox="1"/>
          <p:nvPr/>
        </p:nvSpPr>
        <p:spPr>
          <a:xfrm>
            <a:off x="641267" y="5492444"/>
            <a:ext cx="10301795" cy="707886"/>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Toekomst voorspellen? Als het echt moet</a:t>
            </a:r>
            <a:endParaRPr kumimoji="0" lang="nl-BE" sz="40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344102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0AE50"/>
        </a:solidFill>
        <a:effectLst/>
      </p:bgPr>
    </p:bg>
    <p:spTree>
      <p:nvGrpSpPr>
        <p:cNvPr id="1" name=""/>
        <p:cNvGrpSpPr/>
        <p:nvPr/>
      </p:nvGrpSpPr>
      <p:grpSpPr>
        <a:xfrm>
          <a:off x="0" y="0"/>
          <a:ext cx="0" cy="0"/>
          <a:chOff x="0" y="0"/>
          <a:chExt cx="0" cy="0"/>
        </a:xfrm>
      </p:grpSpPr>
      <p:sp>
        <p:nvSpPr>
          <p:cNvPr id="8" name="Tekstvak 7"/>
          <p:cNvSpPr txBox="1"/>
          <p:nvPr/>
        </p:nvSpPr>
        <p:spPr>
          <a:xfrm>
            <a:off x="641267" y="650397"/>
            <a:ext cx="11135356" cy="707886"/>
          </a:xfrm>
          <a:prstGeom prst="rect">
            <a:avLst/>
          </a:prstGeom>
          <a:noFill/>
        </p:spPr>
        <p:txBody>
          <a:bodyPr wrap="none" rtlCol="0" anchor="ctr">
            <a:spAutoFit/>
          </a:bodyPr>
          <a:lstStyle/>
          <a:p>
            <a:pPr lvl="0">
              <a:defRPr/>
            </a:pPr>
            <a:r>
              <a:rPr lang="nl-BE" sz="4000" b="1" dirty="0">
                <a:solidFill>
                  <a:srgbClr val="1E64C8"/>
                </a:solidFill>
                <a:latin typeface="Arial" panose="020B0604020202020204" pitchFamily="34" charset="0"/>
                <a:cs typeface="Arial" panose="020B0604020202020204" pitchFamily="34" charset="0"/>
              </a:rPr>
              <a:t>Van alle 25- tot 64-jarigen waren er in 2018 …</a:t>
            </a:r>
          </a:p>
        </p:txBody>
      </p:sp>
      <p:sp>
        <p:nvSpPr>
          <p:cNvPr id="9" name="Tekstvak 8"/>
          <p:cNvSpPr txBox="1"/>
          <p:nvPr/>
        </p:nvSpPr>
        <p:spPr>
          <a:xfrm>
            <a:off x="641267" y="1601727"/>
            <a:ext cx="9193542" cy="707886"/>
          </a:xfrm>
          <a:prstGeom prst="rect">
            <a:avLst/>
          </a:prstGeom>
          <a:noFill/>
        </p:spPr>
        <p:txBody>
          <a:bodyPr wrap="none" rtlCol="0" anchor="ctr">
            <a:spAutoFit/>
          </a:bodyPr>
          <a:lstStyle/>
          <a:p>
            <a:pPr lvl="0">
              <a:defRPr/>
            </a:pPr>
            <a:r>
              <a:rPr lang="nl-BE" sz="4000" b="1" dirty="0">
                <a:solidFill>
                  <a:srgbClr val="1E64C8"/>
                </a:solidFill>
                <a:latin typeface="Arial" panose="020B0604020202020204" pitchFamily="34" charset="0"/>
                <a:cs typeface="Arial" panose="020B0604020202020204" pitchFamily="34" charset="0"/>
              </a:rPr>
              <a:t>… 77.5% aan het werk in Vlaanderen.</a:t>
            </a:r>
          </a:p>
        </p:txBody>
      </p:sp>
      <p:sp>
        <p:nvSpPr>
          <p:cNvPr id="11" name="Tekstvak 10"/>
          <p:cNvSpPr txBox="1"/>
          <p:nvPr/>
        </p:nvSpPr>
        <p:spPr>
          <a:xfrm>
            <a:off x="641267" y="2553057"/>
            <a:ext cx="8937062" cy="707886"/>
          </a:xfrm>
          <a:prstGeom prst="rect">
            <a:avLst/>
          </a:prstGeom>
          <a:noFill/>
        </p:spPr>
        <p:txBody>
          <a:bodyPr wrap="none" rtlCol="0" anchor="ctr">
            <a:spAutoFit/>
          </a:bodyPr>
          <a:lstStyle/>
          <a:p>
            <a:r>
              <a:rPr lang="nl-BE" sz="4000" b="1" dirty="0" smtClean="0">
                <a:solidFill>
                  <a:srgbClr val="1E64C8"/>
                </a:solidFill>
                <a:latin typeface="Arial" panose="020B0604020202020204" pitchFamily="34" charset="0"/>
                <a:cs typeface="Arial" panose="020B0604020202020204" pitchFamily="34" charset="0"/>
              </a:rPr>
              <a:t>… 80.3% aan het werk in Nederland.</a:t>
            </a:r>
            <a:endParaRPr lang="nl-BE" sz="4000" b="1" dirty="0">
              <a:solidFill>
                <a:srgbClr val="1E64C8"/>
              </a:solidFill>
              <a:latin typeface="Arial" panose="020B0604020202020204" pitchFamily="34" charset="0"/>
              <a:cs typeface="Arial" panose="020B0604020202020204" pitchFamily="34" charset="0"/>
            </a:endParaRPr>
          </a:p>
        </p:txBody>
      </p:sp>
      <p:sp>
        <p:nvSpPr>
          <p:cNvPr id="12" name="Tekstvak 11"/>
          <p:cNvSpPr txBox="1"/>
          <p:nvPr/>
        </p:nvSpPr>
        <p:spPr>
          <a:xfrm>
            <a:off x="641267" y="3504387"/>
            <a:ext cx="8337539" cy="707886"/>
          </a:xfrm>
          <a:prstGeom prst="rect">
            <a:avLst/>
          </a:prstGeom>
          <a:noFill/>
        </p:spPr>
        <p:txBody>
          <a:bodyPr wrap="none" rtlCol="0" anchor="ctr">
            <a:spAutoFit/>
          </a:bodyPr>
          <a:lstStyle/>
          <a:p>
            <a:r>
              <a:rPr lang="nl-BE" sz="4000" b="1" dirty="0" smtClean="0">
                <a:solidFill>
                  <a:srgbClr val="1E64C8"/>
                </a:solidFill>
                <a:latin typeface="Arial" panose="020B0604020202020204" pitchFamily="34" charset="0"/>
                <a:cs typeface="Arial" panose="020B0604020202020204" pitchFamily="34" charset="0"/>
              </a:rPr>
              <a:t>… 84.8% aan het werk in Zweden.</a:t>
            </a:r>
            <a:endParaRPr lang="nl-BE" sz="4000" b="1" dirty="0">
              <a:solidFill>
                <a:srgbClr val="1E64C8"/>
              </a:solidFill>
              <a:latin typeface="Arial" panose="020B0604020202020204" pitchFamily="34" charset="0"/>
              <a:cs typeface="Arial" panose="020B0604020202020204" pitchFamily="34" charset="0"/>
            </a:endParaRPr>
          </a:p>
        </p:txBody>
      </p:sp>
      <p:sp>
        <p:nvSpPr>
          <p:cNvPr id="13" name="Tekstvak 12"/>
          <p:cNvSpPr txBox="1"/>
          <p:nvPr/>
        </p:nvSpPr>
        <p:spPr>
          <a:xfrm>
            <a:off x="641267" y="5407047"/>
            <a:ext cx="7734810" cy="707886"/>
          </a:xfrm>
          <a:prstGeom prst="rect">
            <a:avLst/>
          </a:prstGeom>
          <a:noFill/>
        </p:spPr>
        <p:txBody>
          <a:bodyPr wrap="none" rtlCol="0" anchor="ctr">
            <a:spAutoFit/>
          </a:bodyPr>
          <a:lstStyle/>
          <a:p>
            <a:r>
              <a:rPr lang="nl-BE" sz="4000" b="1" dirty="0" smtClean="0">
                <a:solidFill>
                  <a:schemeClr val="bg1"/>
                </a:solidFill>
                <a:latin typeface="Arial" panose="020B0604020202020204" pitchFamily="34" charset="0"/>
                <a:cs typeface="Arial" panose="020B0604020202020204" pitchFamily="34" charset="0"/>
              </a:rPr>
              <a:t>En, ja, dat zou beter hoger zijn.</a:t>
            </a:r>
            <a:endParaRPr lang="nl-BE"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538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dia.defense.gov/2016/Dec/19/2001680747/-1/-1/0/161211-M-PL134-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126161"/>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641267" y="5407047"/>
            <a:ext cx="7734810" cy="707886"/>
          </a:xfrm>
          <a:prstGeom prst="rect">
            <a:avLst/>
          </a:prstGeom>
          <a:solidFill>
            <a:srgbClr val="B0AE50"/>
          </a:solidFill>
        </p:spPr>
        <p:txBody>
          <a:bodyPr wrap="none" rtlCol="0" anchor="ctr">
            <a:spAutoFit/>
          </a:bodyPr>
          <a:lstStyle/>
          <a:p>
            <a:r>
              <a:rPr lang="nl-BE" sz="4000" b="1" dirty="0" smtClean="0">
                <a:solidFill>
                  <a:schemeClr val="bg1"/>
                </a:solidFill>
                <a:latin typeface="Arial" panose="020B0604020202020204" pitchFamily="34" charset="0"/>
                <a:cs typeface="Arial" panose="020B0604020202020204" pitchFamily="34" charset="0"/>
              </a:rPr>
              <a:t>En, ja, dat zou beter hoger zijn.</a:t>
            </a:r>
            <a:endParaRPr lang="nl-BE"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27200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rk black and white technology vintage wheel retro clock time old tool repair equipment gear macro metal industrial machine industry monochrome tire minute circle mechanism focus engineering design mechanical parts engine h cogwheel former analogue mechanics within accuracy monochrome photography automotive tire aircraft en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94512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Rechte verbindingslijn 3"/>
          <p:cNvCxnSpPr>
            <a:stCxn id="1026" idx="0"/>
          </p:cNvCxnSpPr>
          <p:nvPr/>
        </p:nvCxnSpPr>
        <p:spPr>
          <a:xfrm>
            <a:off x="6096000" y="0"/>
            <a:ext cx="0" cy="6850743"/>
          </a:xfrm>
          <a:prstGeom prst="line">
            <a:avLst/>
          </a:prstGeom>
          <a:ln w="38100">
            <a:solidFill>
              <a:srgbClr val="B0AE50"/>
            </a:solidFill>
          </a:ln>
        </p:spPr>
        <p:style>
          <a:lnRef idx="1">
            <a:schemeClr val="accent1"/>
          </a:lnRef>
          <a:fillRef idx="0">
            <a:schemeClr val="accent1"/>
          </a:fillRef>
          <a:effectRef idx="0">
            <a:schemeClr val="accent1"/>
          </a:effectRef>
          <a:fontRef idx="minor">
            <a:schemeClr val="tx1"/>
          </a:fontRef>
        </p:style>
      </p:cxnSp>
      <p:sp>
        <p:nvSpPr>
          <p:cNvPr id="3" name="Tekstvak 2"/>
          <p:cNvSpPr txBox="1">
            <a:spLocks noChangeAspect="1"/>
          </p:cNvSpPr>
          <p:nvPr/>
        </p:nvSpPr>
        <p:spPr>
          <a:xfrm>
            <a:off x="641267" y="551543"/>
            <a:ext cx="4729019" cy="4855504"/>
          </a:xfrm>
          <a:prstGeom prst="rect">
            <a:avLst/>
          </a:prstGeom>
          <a:solidFill>
            <a:srgbClr val="FFFFFF">
              <a:alpha val="89804"/>
            </a:srgbClr>
          </a:solidFill>
          <a:ln w="38100">
            <a:solidFill>
              <a:srgbClr val="B0AE50"/>
            </a:solidFill>
          </a:ln>
        </p:spPr>
        <p:txBody>
          <a:bodyPr wrap="square" rtlCol="0">
            <a:noAutofit/>
          </a:bodyPr>
          <a:lstStyle/>
          <a:p>
            <a:r>
              <a:rPr lang="nl-BE" sz="2800" b="1" cap="small" dirty="0">
                <a:solidFill>
                  <a:srgbClr val="B0AE50"/>
                </a:solidFill>
                <a:latin typeface="Arial" panose="020B0604020202020204" pitchFamily="34" charset="0"/>
                <a:cs typeface="Arial" panose="020B0604020202020204" pitchFamily="34" charset="0"/>
              </a:rPr>
              <a:t>Functie (werkzaamheid↑, kapitaal↑, productiviteit↑, bijdragevoet↑)</a:t>
            </a:r>
          </a:p>
          <a:p>
            <a:endParaRPr lang="nl-BE" sz="2800" b="1" cap="small" dirty="0">
              <a:solidFill>
                <a:srgbClr val="B0AE50"/>
              </a:solidFill>
              <a:latin typeface="Arial" panose="020B0604020202020204" pitchFamily="34" charset="0"/>
              <a:cs typeface="Arial" panose="020B0604020202020204" pitchFamily="34" charset="0"/>
            </a:endParaRPr>
          </a:p>
          <a:p>
            <a:r>
              <a:rPr lang="nl-BE" sz="2400" b="1" dirty="0">
                <a:solidFill>
                  <a:srgbClr val="B0AE50"/>
                </a:solidFill>
                <a:latin typeface="Arial" panose="020B0604020202020204" pitchFamily="34" charset="0"/>
                <a:cs typeface="Arial" panose="020B0604020202020204" pitchFamily="34" charset="0"/>
              </a:rPr>
              <a:t>kapitaal</a:t>
            </a:r>
            <a:r>
              <a:rPr lang="nl-BE" sz="2400" b="1" dirty="0" smtClean="0">
                <a:solidFill>
                  <a:srgbClr val="B0AE50"/>
                </a:solidFill>
                <a:latin typeface="Arial" panose="020B0604020202020204" pitchFamily="34" charset="0"/>
                <a:cs typeface="Arial" panose="020B0604020202020204" pitchFamily="34" charset="0"/>
              </a:rPr>
              <a:t>↑ en productiviteit↑ vraagt investeringen</a:t>
            </a:r>
          </a:p>
          <a:p>
            <a:endParaRPr lang="nl-BE" sz="2400" b="1" dirty="0">
              <a:solidFill>
                <a:srgbClr val="B0AE50"/>
              </a:solidFill>
              <a:latin typeface="Arial" panose="020B0604020202020204" pitchFamily="34" charset="0"/>
              <a:cs typeface="Arial" panose="020B0604020202020204" pitchFamily="34" charset="0"/>
            </a:endParaRPr>
          </a:p>
          <a:p>
            <a:r>
              <a:rPr lang="nl-BE" sz="2400" b="1" dirty="0" smtClean="0">
                <a:solidFill>
                  <a:srgbClr val="B0AE50"/>
                </a:solidFill>
                <a:latin typeface="Arial" panose="020B0604020202020204" pitchFamily="34" charset="0"/>
                <a:cs typeface="Arial" panose="020B0604020202020204" pitchFamily="34" charset="0"/>
              </a:rPr>
              <a:t>bijdragevoet</a:t>
            </a:r>
            <a:r>
              <a:rPr lang="nl-BE" sz="2400" b="1" cap="small" dirty="0">
                <a:solidFill>
                  <a:srgbClr val="B0AE50"/>
                </a:solidFill>
                <a:latin typeface="Arial" panose="020B0604020202020204" pitchFamily="34" charset="0"/>
                <a:cs typeface="Arial" panose="020B0604020202020204" pitchFamily="34" charset="0"/>
              </a:rPr>
              <a:t>↑ </a:t>
            </a:r>
            <a:r>
              <a:rPr lang="nl-BE" sz="2400" b="1" dirty="0" smtClean="0">
                <a:solidFill>
                  <a:srgbClr val="B0AE50"/>
                </a:solidFill>
                <a:latin typeface="Arial" panose="020B0604020202020204" pitchFamily="34" charset="0"/>
                <a:cs typeface="Arial" panose="020B0604020202020204" pitchFamily="34" charset="0"/>
              </a:rPr>
              <a:t>werkgelegenheid↓, kapitaal↓ </a:t>
            </a:r>
            <a:r>
              <a:rPr lang="nl-BE" sz="2400" dirty="0" smtClean="0">
                <a:solidFill>
                  <a:srgbClr val="B0AE50"/>
                </a:solidFill>
                <a:latin typeface="Arial" panose="020B0604020202020204" pitchFamily="34" charset="0"/>
                <a:cs typeface="Arial" panose="020B0604020202020204" pitchFamily="34" charset="0"/>
              </a:rPr>
              <a:t>(</a:t>
            </a:r>
            <a:r>
              <a:rPr lang="nl-BE" sz="2400" dirty="0" err="1" smtClean="0">
                <a:solidFill>
                  <a:srgbClr val="B0AE50"/>
                </a:solidFill>
                <a:latin typeface="Arial" panose="020B0604020202020204" pitchFamily="34" charset="0"/>
                <a:cs typeface="Arial" panose="020B0604020202020204" pitchFamily="34" charset="0"/>
              </a:rPr>
              <a:t>Blundell</a:t>
            </a:r>
            <a:r>
              <a:rPr lang="nl-BE" sz="2400" dirty="0" smtClean="0">
                <a:solidFill>
                  <a:srgbClr val="B0AE50"/>
                </a:solidFill>
                <a:latin typeface="Arial" panose="020B0604020202020204" pitchFamily="34" charset="0"/>
                <a:cs typeface="Arial" panose="020B0604020202020204" pitchFamily="34" charset="0"/>
              </a:rPr>
              <a:t>, 2014, IZA </a:t>
            </a:r>
            <a:r>
              <a:rPr lang="nl-BE" sz="2400" dirty="0" err="1" smtClean="0">
                <a:solidFill>
                  <a:srgbClr val="B0AE50"/>
                </a:solidFill>
                <a:latin typeface="Arial" panose="020B0604020202020204" pitchFamily="34" charset="0"/>
                <a:cs typeface="Arial" panose="020B0604020202020204" pitchFamily="34" charset="0"/>
              </a:rPr>
              <a:t>WoL</a:t>
            </a:r>
            <a:r>
              <a:rPr lang="nl-BE" sz="2400" dirty="0" smtClean="0">
                <a:solidFill>
                  <a:srgbClr val="B0AE50"/>
                </a:solidFill>
                <a:latin typeface="Arial" panose="020B0604020202020204" pitchFamily="34" charset="0"/>
                <a:cs typeface="Arial" panose="020B0604020202020204" pitchFamily="34" charset="0"/>
              </a:rPr>
              <a:t>; Hamermesh, 2014, IZA </a:t>
            </a:r>
            <a:r>
              <a:rPr lang="nl-BE" sz="2400" dirty="0" err="1" smtClean="0">
                <a:solidFill>
                  <a:srgbClr val="B0AE50"/>
                </a:solidFill>
                <a:latin typeface="Arial" panose="020B0604020202020204" pitchFamily="34" charset="0"/>
                <a:cs typeface="Arial" panose="020B0604020202020204" pitchFamily="34" charset="0"/>
              </a:rPr>
              <a:t>WoL</a:t>
            </a:r>
            <a:r>
              <a:rPr lang="nl-BE" sz="2400" dirty="0" smtClean="0">
                <a:solidFill>
                  <a:srgbClr val="B0AE50"/>
                </a:solidFill>
                <a:latin typeface="Arial" panose="020B0604020202020204" pitchFamily="34" charset="0"/>
                <a:cs typeface="Arial" panose="020B0604020202020204" pitchFamily="34" charset="0"/>
              </a:rPr>
              <a:t>)</a:t>
            </a:r>
            <a:endParaRPr lang="nl-BE" sz="2400" dirty="0">
              <a:solidFill>
                <a:srgbClr val="B0AE50"/>
              </a:solidFill>
              <a:latin typeface="Arial" panose="020B0604020202020204" pitchFamily="34" charset="0"/>
              <a:cs typeface="Arial" panose="020B0604020202020204" pitchFamily="34" charset="0"/>
            </a:endParaRPr>
          </a:p>
          <a:p>
            <a:endParaRPr lang="nl-BE" sz="2400" b="1" dirty="0">
              <a:solidFill>
                <a:srgbClr val="B0AE50"/>
              </a:solidFill>
              <a:latin typeface="Arial" panose="020B0604020202020204" pitchFamily="34" charset="0"/>
              <a:cs typeface="Arial" panose="020B0604020202020204" pitchFamily="34" charset="0"/>
            </a:endParaRPr>
          </a:p>
        </p:txBody>
      </p:sp>
      <p:sp>
        <p:nvSpPr>
          <p:cNvPr id="10" name="Tekstvak 9"/>
          <p:cNvSpPr txBox="1"/>
          <p:nvPr/>
        </p:nvSpPr>
        <p:spPr>
          <a:xfrm>
            <a:off x="6828966" y="551543"/>
            <a:ext cx="4729019" cy="4855504"/>
          </a:xfrm>
          <a:prstGeom prst="rect">
            <a:avLst/>
          </a:prstGeom>
          <a:solidFill>
            <a:srgbClr val="FFFFFF">
              <a:alpha val="89804"/>
            </a:srgbClr>
          </a:solidFill>
          <a:ln w="38100">
            <a:solidFill>
              <a:srgbClr val="B0AE50"/>
            </a:solidFill>
          </a:ln>
        </p:spPr>
        <p:txBody>
          <a:bodyPr wrap="square" rtlCol="0">
            <a:noAutofit/>
          </a:bodyPr>
          <a:lstStyle/>
          <a:p>
            <a:r>
              <a:rPr lang="nl-BE" sz="2800" b="1" cap="small" dirty="0">
                <a:solidFill>
                  <a:srgbClr val="B0AE50"/>
                </a:solidFill>
                <a:latin typeface="Arial" panose="020B0604020202020204" pitchFamily="34" charset="0"/>
                <a:cs typeface="Arial" panose="020B0604020202020204" pitchFamily="34" charset="0"/>
              </a:rPr>
              <a:t>Functie (1-werkzaamheid↑, uitkeringshoogte↑)</a:t>
            </a:r>
          </a:p>
          <a:p>
            <a:pPr lvl="0"/>
            <a:endParaRPr lang="nl-BE" sz="2800" b="1" cap="small" dirty="0">
              <a:solidFill>
                <a:srgbClr val="B0AE50"/>
              </a:solidFill>
              <a:latin typeface="Arial" panose="020B0604020202020204" pitchFamily="34" charset="0"/>
              <a:cs typeface="Arial" panose="020B0604020202020204" pitchFamily="34" charset="0"/>
            </a:endParaRPr>
          </a:p>
          <a:p>
            <a:pPr lvl="0"/>
            <a:r>
              <a:rPr lang="nl-BE" sz="2400" b="1" dirty="0" smtClean="0">
                <a:solidFill>
                  <a:srgbClr val="B0AE50"/>
                </a:solidFill>
                <a:latin typeface="Arial" panose="020B0604020202020204" pitchFamily="34" charset="0"/>
                <a:cs typeface="Arial" panose="020B0604020202020204" pitchFamily="34" charset="0"/>
              </a:rPr>
              <a:t>uitkeringshoogte↓ is veelal maatschappelijk niet wenselijk</a:t>
            </a:r>
            <a:endParaRPr lang="nl-BE" sz="2400" b="1" dirty="0">
              <a:solidFill>
                <a:srgbClr val="B0AE50"/>
              </a:solidFill>
              <a:latin typeface="Arial" panose="020B0604020202020204" pitchFamily="34" charset="0"/>
              <a:cs typeface="Arial" panose="020B0604020202020204" pitchFamily="34" charset="0"/>
            </a:endParaRPr>
          </a:p>
          <a:p>
            <a:endParaRPr lang="nl-BE" sz="2800" cap="small" dirty="0"/>
          </a:p>
        </p:txBody>
      </p:sp>
      <p:sp>
        <p:nvSpPr>
          <p:cNvPr id="11" name="Tekstvak 10"/>
          <p:cNvSpPr txBox="1"/>
          <p:nvPr/>
        </p:nvSpPr>
        <p:spPr>
          <a:xfrm>
            <a:off x="641268" y="5425980"/>
            <a:ext cx="3546164" cy="707886"/>
          </a:xfrm>
          <a:prstGeom prst="rect">
            <a:avLst/>
          </a:prstGeom>
          <a:solidFill>
            <a:srgbClr val="B0AE50"/>
          </a:solidFill>
          <a:ln w="38100">
            <a:solidFill>
              <a:srgbClr val="B0AE50"/>
            </a:solidFill>
          </a:ln>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Inkomsten SZ</a:t>
            </a:r>
            <a:endParaRPr kumimoji="0" lang="nl-BE"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Tekstvak 11"/>
          <p:cNvSpPr txBox="1"/>
          <p:nvPr/>
        </p:nvSpPr>
        <p:spPr>
          <a:xfrm>
            <a:off x="8410971" y="5407047"/>
            <a:ext cx="3147015" cy="707886"/>
          </a:xfrm>
          <a:prstGeom prst="rect">
            <a:avLst/>
          </a:prstGeom>
          <a:solidFill>
            <a:srgbClr val="B0AE50"/>
          </a:solidFill>
          <a:ln w="38100">
            <a:solidFill>
              <a:srgbClr val="B0AE50"/>
            </a:solidFill>
          </a:ln>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Uitgaven SZ</a:t>
            </a:r>
            <a:endParaRPr kumimoji="0" lang="nl-BE"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71960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0AE50"/>
        </a:solidFill>
        <a:effectLst/>
      </p:bgPr>
    </p:bg>
    <p:spTree>
      <p:nvGrpSpPr>
        <p:cNvPr id="1" name=""/>
        <p:cNvGrpSpPr/>
        <p:nvPr/>
      </p:nvGrpSpPr>
      <p:grpSpPr>
        <a:xfrm>
          <a:off x="0" y="0"/>
          <a:ext cx="0" cy="0"/>
          <a:chOff x="0" y="0"/>
          <a:chExt cx="0" cy="0"/>
        </a:xfrm>
      </p:grpSpPr>
      <p:sp>
        <p:nvSpPr>
          <p:cNvPr id="8" name="Tekstvak 7"/>
          <p:cNvSpPr txBox="1"/>
          <p:nvPr/>
        </p:nvSpPr>
        <p:spPr>
          <a:xfrm>
            <a:off x="641267" y="650397"/>
            <a:ext cx="11135356" cy="707886"/>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Van alle 25- tot 64-jarigen waren er in 2018 …</a:t>
            </a:r>
          </a:p>
        </p:txBody>
      </p:sp>
      <p:sp>
        <p:nvSpPr>
          <p:cNvPr id="9" name="Tekstvak 8"/>
          <p:cNvSpPr txBox="1"/>
          <p:nvPr/>
        </p:nvSpPr>
        <p:spPr>
          <a:xfrm>
            <a:off x="641267" y="1601727"/>
            <a:ext cx="9193542" cy="707886"/>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 77.5% aan het werk in Vlaanderen.</a:t>
            </a:r>
          </a:p>
        </p:txBody>
      </p:sp>
      <p:sp>
        <p:nvSpPr>
          <p:cNvPr id="14" name="Tekstvak 13"/>
          <p:cNvSpPr txBox="1"/>
          <p:nvPr/>
        </p:nvSpPr>
        <p:spPr>
          <a:xfrm>
            <a:off x="3550721" y="5684859"/>
            <a:ext cx="8225902"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4000" b="1" dirty="0" smtClean="0">
                <a:solidFill>
                  <a:srgbClr val="1E64C8"/>
                </a:solidFill>
                <a:latin typeface="Arial" panose="020B0604020202020204" pitchFamily="34" charset="0"/>
                <a:cs typeface="Arial" panose="020B0604020202020204" pitchFamily="34" charset="0"/>
              </a:rPr>
              <a:t>2.2</a:t>
            </a: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 was werkloos.</a:t>
            </a:r>
          </a:p>
        </p:txBody>
      </p:sp>
      <p:sp>
        <p:nvSpPr>
          <p:cNvPr id="15" name="Gelijkbenige driehoek 14"/>
          <p:cNvSpPr/>
          <p:nvPr/>
        </p:nvSpPr>
        <p:spPr>
          <a:xfrm>
            <a:off x="980950" y="5407973"/>
            <a:ext cx="2802577" cy="1430977"/>
          </a:xfrm>
          <a:prstGeom prst="triangle">
            <a:avLst/>
          </a:prstGeom>
          <a:solidFill>
            <a:schemeClr val="bg1"/>
          </a:solidFill>
          <a:ln w="44450">
            <a:solidFill>
              <a:srgbClr val="1E64C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76339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0AE50"/>
        </a:solidFill>
        <a:effectLst/>
      </p:bgPr>
    </p:bg>
    <p:spTree>
      <p:nvGrpSpPr>
        <p:cNvPr id="1" name=""/>
        <p:cNvGrpSpPr/>
        <p:nvPr/>
      </p:nvGrpSpPr>
      <p:grpSpPr>
        <a:xfrm>
          <a:off x="0" y="0"/>
          <a:ext cx="0" cy="0"/>
          <a:chOff x="0" y="0"/>
          <a:chExt cx="0" cy="0"/>
        </a:xfrm>
      </p:grpSpPr>
      <p:sp>
        <p:nvSpPr>
          <p:cNvPr id="4" name="Rechthoek 3"/>
          <p:cNvSpPr/>
          <p:nvPr/>
        </p:nvSpPr>
        <p:spPr>
          <a:xfrm>
            <a:off x="-118753" y="4621817"/>
            <a:ext cx="12310753" cy="226225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kstvak 7"/>
          <p:cNvSpPr txBox="1"/>
          <p:nvPr/>
        </p:nvSpPr>
        <p:spPr>
          <a:xfrm>
            <a:off x="641267" y="650397"/>
            <a:ext cx="11135356" cy="707886"/>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Van alle 25- tot 64-jarigen waren er in 2018 …</a:t>
            </a:r>
          </a:p>
        </p:txBody>
      </p:sp>
      <p:sp>
        <p:nvSpPr>
          <p:cNvPr id="9" name="Tekstvak 8"/>
          <p:cNvSpPr txBox="1"/>
          <p:nvPr/>
        </p:nvSpPr>
        <p:spPr>
          <a:xfrm>
            <a:off x="641267" y="1601727"/>
            <a:ext cx="9193542" cy="707886"/>
          </a:xfrm>
          <a:prstGeom prst="rect">
            <a:avLst/>
          </a:prstGeom>
          <a:noFill/>
        </p:spPr>
        <p:txBody>
          <a:bodyPr wrap="none" rtlCol="0" anchor="ctr">
            <a:spAutoFit/>
          </a:bodyPr>
          <a:lstStyle/>
          <a:p>
            <a:pPr lvl="0">
              <a:defRPr/>
            </a:pPr>
            <a:r>
              <a:rPr lang="nl-BE" sz="4000" b="1" dirty="0">
                <a:solidFill>
                  <a:srgbClr val="1E64C8"/>
                </a:solidFill>
                <a:latin typeface="Arial" panose="020B0604020202020204" pitchFamily="34" charset="0"/>
                <a:cs typeface="Arial" panose="020B0604020202020204" pitchFamily="34" charset="0"/>
              </a:rPr>
              <a:t>… 77.5% aan het werk in Vlaanderen.</a:t>
            </a:r>
          </a:p>
        </p:txBody>
      </p:sp>
      <p:sp>
        <p:nvSpPr>
          <p:cNvPr id="2" name="Gelijkbenige driehoek 1"/>
          <p:cNvSpPr/>
          <p:nvPr/>
        </p:nvSpPr>
        <p:spPr>
          <a:xfrm>
            <a:off x="961900" y="3190840"/>
            <a:ext cx="2802577" cy="1430977"/>
          </a:xfrm>
          <a:prstGeom prst="triangle">
            <a:avLst/>
          </a:prstGeom>
          <a:solidFill>
            <a:schemeClr val="bg1"/>
          </a:solidFill>
          <a:ln w="44450">
            <a:solidFill>
              <a:srgbClr val="1E64C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14" name="Tekstvak 13"/>
          <p:cNvSpPr txBox="1"/>
          <p:nvPr/>
        </p:nvSpPr>
        <p:spPr>
          <a:xfrm>
            <a:off x="5377912" y="3360580"/>
            <a:ext cx="6398710"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2.2% was werkloos.</a:t>
            </a:r>
          </a:p>
        </p:txBody>
      </p:sp>
      <p:sp>
        <p:nvSpPr>
          <p:cNvPr id="3" name="Trapezium 2"/>
          <p:cNvSpPr/>
          <p:nvPr/>
        </p:nvSpPr>
        <p:spPr>
          <a:xfrm>
            <a:off x="-1068779" y="4621817"/>
            <a:ext cx="6863937" cy="2262249"/>
          </a:xfrm>
          <a:prstGeom prst="trapezoid">
            <a:avLst>
              <a:gd name="adj" fmla="val 89311"/>
            </a:avLst>
          </a:prstGeom>
          <a:solidFill>
            <a:schemeClr val="bg1"/>
          </a:solidFill>
          <a:ln w="444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kstvak 10"/>
          <p:cNvSpPr txBox="1"/>
          <p:nvPr/>
        </p:nvSpPr>
        <p:spPr>
          <a:xfrm>
            <a:off x="5377912" y="5398998"/>
            <a:ext cx="625990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20.3% was inactief.</a:t>
            </a:r>
          </a:p>
        </p:txBody>
      </p:sp>
    </p:spTree>
    <p:extLst>
      <p:ext uri="{BB962C8B-B14F-4D97-AF65-F5344CB8AC3E}">
        <p14:creationId xmlns:p14="http://schemas.microsoft.com/office/powerpoint/2010/main" val="2164340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0AE50"/>
        </a:solidFill>
        <a:effectLst/>
      </p:bgPr>
    </p:bg>
    <p:spTree>
      <p:nvGrpSpPr>
        <p:cNvPr id="1" name=""/>
        <p:cNvGrpSpPr/>
        <p:nvPr/>
      </p:nvGrpSpPr>
      <p:grpSpPr>
        <a:xfrm>
          <a:off x="0" y="0"/>
          <a:ext cx="0" cy="0"/>
          <a:chOff x="0" y="0"/>
          <a:chExt cx="0" cy="0"/>
        </a:xfrm>
      </p:grpSpPr>
      <p:sp>
        <p:nvSpPr>
          <p:cNvPr id="4" name="Rechthoek 3"/>
          <p:cNvSpPr/>
          <p:nvPr/>
        </p:nvSpPr>
        <p:spPr>
          <a:xfrm>
            <a:off x="-118753" y="4621817"/>
            <a:ext cx="12310753" cy="226225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kstvak 7"/>
          <p:cNvSpPr txBox="1"/>
          <p:nvPr/>
        </p:nvSpPr>
        <p:spPr>
          <a:xfrm>
            <a:off x="641267" y="650397"/>
            <a:ext cx="11135356" cy="707886"/>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Van alle 25- tot 64-jarigen waren er in 2018 …</a:t>
            </a:r>
          </a:p>
        </p:txBody>
      </p:sp>
      <p:sp>
        <p:nvSpPr>
          <p:cNvPr id="9" name="Tekstvak 8"/>
          <p:cNvSpPr txBox="1"/>
          <p:nvPr/>
        </p:nvSpPr>
        <p:spPr>
          <a:xfrm>
            <a:off x="641267" y="1601727"/>
            <a:ext cx="9193542" cy="707886"/>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a:ln>
                  <a:noFill/>
                </a:ln>
                <a:solidFill>
                  <a:srgbClr val="1E64C8"/>
                </a:solidFill>
                <a:effectLst/>
                <a:uLnTx/>
                <a:uFillTx/>
                <a:latin typeface="Arial" panose="020B0604020202020204" pitchFamily="34" charset="0"/>
                <a:ea typeface="+mn-ea"/>
                <a:cs typeface="Arial" panose="020B0604020202020204" pitchFamily="34" charset="0"/>
              </a:rPr>
              <a:t>… 77.5% aan het werk in Vlaanderen.</a:t>
            </a:r>
          </a:p>
        </p:txBody>
      </p:sp>
      <p:sp>
        <p:nvSpPr>
          <p:cNvPr id="2" name="Gelijkbenige driehoek 1"/>
          <p:cNvSpPr/>
          <p:nvPr/>
        </p:nvSpPr>
        <p:spPr>
          <a:xfrm>
            <a:off x="961900" y="3190840"/>
            <a:ext cx="2802577" cy="1430977"/>
          </a:xfrm>
          <a:prstGeom prst="triangle">
            <a:avLst/>
          </a:prstGeom>
          <a:solidFill>
            <a:schemeClr val="bg1"/>
          </a:solidFill>
          <a:ln w="44450">
            <a:solidFill>
              <a:srgbClr val="1E64C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14" name="Tekstvak 13"/>
          <p:cNvSpPr txBox="1"/>
          <p:nvPr/>
        </p:nvSpPr>
        <p:spPr>
          <a:xfrm>
            <a:off x="5377912" y="3360580"/>
            <a:ext cx="6398710" cy="175432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2.2% was werkloos.</a:t>
            </a:r>
          </a:p>
          <a:p>
            <a:pPr lvl="0">
              <a:defRPr/>
            </a:pPr>
            <a:r>
              <a:rPr lang="nl-BE" sz="2800" b="1" i="1" dirty="0">
                <a:solidFill>
                  <a:srgbClr val="1E64C8"/>
                </a:solidFill>
                <a:latin typeface="Arial" panose="020B0604020202020204" pitchFamily="34" charset="0"/>
                <a:cs typeface="Arial" panose="020B0604020202020204" pitchFamily="34" charset="0"/>
              </a:rPr>
              <a:t>Tegenover 2.6% in Nederland.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endParaRPr>
          </a:p>
        </p:txBody>
      </p:sp>
      <p:sp>
        <p:nvSpPr>
          <p:cNvPr id="3" name="Trapezium 2"/>
          <p:cNvSpPr/>
          <p:nvPr/>
        </p:nvSpPr>
        <p:spPr>
          <a:xfrm>
            <a:off x="-1068779" y="4621817"/>
            <a:ext cx="6863937" cy="2262249"/>
          </a:xfrm>
          <a:prstGeom prst="trapezoid">
            <a:avLst>
              <a:gd name="adj" fmla="val 89311"/>
            </a:avLst>
          </a:prstGeom>
          <a:solidFill>
            <a:schemeClr val="bg1"/>
          </a:solidFill>
          <a:ln w="444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kstvak 10"/>
          <p:cNvSpPr txBox="1"/>
          <p:nvPr/>
        </p:nvSpPr>
        <p:spPr>
          <a:xfrm>
            <a:off x="5377912" y="5398998"/>
            <a:ext cx="6259906" cy="175432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20.3% was inactief.</a:t>
            </a:r>
          </a:p>
          <a:p>
            <a:pPr lvl="0">
              <a:defRPr/>
            </a:pPr>
            <a:r>
              <a:rPr lang="nl-BE" sz="2800" b="1" i="1" dirty="0">
                <a:solidFill>
                  <a:prstClr val="white"/>
                </a:solidFill>
                <a:latin typeface="Arial" panose="020B0604020202020204" pitchFamily="34" charset="0"/>
                <a:cs typeface="Arial" panose="020B0604020202020204" pitchFamily="34" charset="0"/>
              </a:rPr>
              <a:t>Tegenover 17.1% in Nederland.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12967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641267" y="5407047"/>
            <a:ext cx="10301795" cy="707886"/>
          </a:xfrm>
          <a:prstGeom prst="rect">
            <a:avLst/>
          </a:prstGeom>
          <a:solidFill>
            <a:srgbClr val="1E64C8"/>
          </a:solidFill>
          <a:ln w="38100">
            <a:solidFill>
              <a:srgbClr val="1E64C8"/>
            </a:solidFill>
          </a:ln>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Verhouding </a:t>
            </a:r>
            <a:r>
              <a:rPr lang="nl-BE" sz="4000" b="1" dirty="0" smtClean="0">
                <a:solidFill>
                  <a:prstClr val="white"/>
                </a:solidFill>
                <a:latin typeface="Arial" panose="020B0604020202020204" pitchFamily="34" charset="0"/>
                <a:cs typeface="Arial" panose="020B0604020202020204" pitchFamily="34" charset="0"/>
              </a:rPr>
              <a:t>i</a:t>
            </a:r>
            <a:r>
              <a:rPr kumimoji="0" lang="nl-BE" sz="4000" b="1"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nactief</a:t>
            </a:r>
            <a:r>
              <a:rPr kumimoji="0" lang="nl-BE"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/werkloos </a:t>
            </a:r>
            <a:r>
              <a:rPr kumimoji="0" lang="nl-BE" sz="4000" b="1" i="0" u="none" strike="noStrike" kern="1200" cap="none" spc="0" normalizeH="0" noProof="0" dirty="0" smtClean="0">
                <a:ln>
                  <a:noFill/>
                </a:ln>
                <a:solidFill>
                  <a:prstClr val="white"/>
                </a:solidFill>
                <a:effectLst/>
                <a:uLnTx/>
                <a:uFillTx/>
                <a:latin typeface="Arial" panose="020B0604020202020204" pitchFamily="34" charset="0"/>
                <a:ea typeface="+mn-ea"/>
                <a:cs typeface="Arial" panose="020B0604020202020204" pitchFamily="34" charset="0"/>
              </a:rPr>
              <a:t>opmerkelijk</a:t>
            </a:r>
            <a:endParaRPr kumimoji="0" lang="nl-BE"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kstvak 2"/>
          <p:cNvSpPr txBox="1">
            <a:spLocks noChangeAspect="1"/>
          </p:cNvSpPr>
          <p:nvPr/>
        </p:nvSpPr>
        <p:spPr>
          <a:xfrm>
            <a:off x="641267" y="495301"/>
            <a:ext cx="10941133" cy="4911746"/>
          </a:xfrm>
          <a:prstGeom prst="rect">
            <a:avLst/>
          </a:prstGeom>
          <a:noFill/>
          <a:ln w="38100">
            <a:solidFill>
              <a:srgbClr val="1E64C8"/>
            </a:solidFill>
          </a:ln>
        </p:spPr>
        <p:txBody>
          <a:bodyPr wrap="square" rtlCol="0">
            <a:noAutofit/>
          </a:bodyPr>
          <a:lstStyle/>
          <a:p>
            <a:pPr marL="136525" lvl="0" defTabSz="975276">
              <a:lnSpc>
                <a:spcPct val="114000"/>
              </a:lnSpc>
              <a:spcAft>
                <a:spcPts val="600"/>
              </a:spcAft>
              <a:buClr>
                <a:srgbClr val="1E64C8"/>
              </a:buClr>
            </a:pPr>
            <a:endParaRPr lang="nl-BE" sz="2000" dirty="0">
              <a:solidFill>
                <a:srgbClr val="1E64C8"/>
              </a:solidFill>
              <a:latin typeface="Arial"/>
            </a:endParaRPr>
          </a:p>
        </p:txBody>
      </p:sp>
      <p:pic>
        <p:nvPicPr>
          <p:cNvPr id="2" name="Afbeelding 1"/>
          <p:cNvPicPr>
            <a:picLocks noChangeAspect="1"/>
          </p:cNvPicPr>
          <p:nvPr/>
        </p:nvPicPr>
        <p:blipFill rotWithShape="1">
          <a:blip r:embed="rId3"/>
          <a:srcRect l="9322" t="18603" r="17032" b="5010"/>
          <a:stretch/>
        </p:blipFill>
        <p:spPr>
          <a:xfrm>
            <a:off x="3526189" y="617857"/>
            <a:ext cx="7998442" cy="4666635"/>
          </a:xfrm>
          <a:prstGeom prst="rect">
            <a:avLst/>
          </a:prstGeom>
        </p:spPr>
      </p:pic>
      <p:sp>
        <p:nvSpPr>
          <p:cNvPr id="4" name="Ovaal 3"/>
          <p:cNvSpPr/>
          <p:nvPr/>
        </p:nvSpPr>
        <p:spPr>
          <a:xfrm>
            <a:off x="5235677" y="2433483"/>
            <a:ext cx="108000" cy="108000"/>
          </a:xfrm>
          <a:prstGeom prst="ellipse">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ekstvak 4"/>
          <p:cNvSpPr txBox="1"/>
          <p:nvPr/>
        </p:nvSpPr>
        <p:spPr>
          <a:xfrm>
            <a:off x="5289677" y="2384351"/>
            <a:ext cx="1289135" cy="338554"/>
          </a:xfrm>
          <a:prstGeom prst="rect">
            <a:avLst/>
          </a:prstGeom>
          <a:noFill/>
        </p:spPr>
        <p:txBody>
          <a:bodyPr wrap="none" rtlCol="0">
            <a:spAutoFit/>
          </a:bodyPr>
          <a:lstStyle/>
          <a:p>
            <a:r>
              <a:rPr lang="nl-BE" sz="1600" b="1" dirty="0" smtClean="0">
                <a:solidFill>
                  <a:srgbClr val="1E64C8"/>
                </a:solidFill>
                <a:latin typeface="Arial" panose="020B0604020202020204" pitchFamily="34" charset="0"/>
                <a:cs typeface="Arial" panose="020B0604020202020204" pitchFamily="34" charset="0"/>
              </a:rPr>
              <a:t>Vlaanderen</a:t>
            </a:r>
            <a:endParaRPr lang="nl-BE" sz="1600" b="1" dirty="0">
              <a:solidFill>
                <a:srgbClr val="1E64C8"/>
              </a:solidFill>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rotWithShape="1">
          <a:blip r:embed="rId4"/>
          <a:srcRect l="32355" t="15677" r="36484" b="5183"/>
          <a:stretch/>
        </p:blipFill>
        <p:spPr>
          <a:xfrm>
            <a:off x="792947" y="1107201"/>
            <a:ext cx="2581563" cy="3687946"/>
          </a:xfrm>
          <a:prstGeom prst="rect">
            <a:avLst/>
          </a:prstGeom>
          <a:ln w="19050">
            <a:solidFill>
              <a:srgbClr val="B0AE50"/>
            </a:solidFill>
          </a:ln>
        </p:spPr>
      </p:pic>
    </p:spTree>
    <p:extLst>
      <p:ext uri="{BB962C8B-B14F-4D97-AF65-F5344CB8AC3E}">
        <p14:creationId xmlns:p14="http://schemas.microsoft.com/office/powerpoint/2010/main" val="67646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B0AE50"/>
        </a:solidFill>
        <a:effectLst/>
      </p:bgPr>
    </p:bg>
    <p:spTree>
      <p:nvGrpSpPr>
        <p:cNvPr id="1" name=""/>
        <p:cNvGrpSpPr/>
        <p:nvPr/>
      </p:nvGrpSpPr>
      <p:grpSpPr>
        <a:xfrm>
          <a:off x="0" y="0"/>
          <a:ext cx="0" cy="0"/>
          <a:chOff x="0" y="0"/>
          <a:chExt cx="0" cy="0"/>
        </a:xfrm>
      </p:grpSpPr>
      <p:sp>
        <p:nvSpPr>
          <p:cNvPr id="4" name="Rechthoek 3"/>
          <p:cNvSpPr/>
          <p:nvPr/>
        </p:nvSpPr>
        <p:spPr>
          <a:xfrm>
            <a:off x="-118753" y="4628793"/>
            <a:ext cx="12310753" cy="2255274"/>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8" name="Tekstvak 7"/>
          <p:cNvSpPr txBox="1"/>
          <p:nvPr/>
        </p:nvSpPr>
        <p:spPr>
          <a:xfrm>
            <a:off x="641267" y="650397"/>
            <a:ext cx="9273693" cy="707886"/>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4000" b="1" dirty="0" smtClean="0">
                <a:solidFill>
                  <a:prstClr val="white"/>
                </a:solidFill>
                <a:latin typeface="Arial" panose="020B0604020202020204" pitchFamily="34" charset="0"/>
                <a:cs typeface="Arial" panose="020B0604020202020204" pitchFamily="34" charset="0"/>
              </a:rPr>
              <a:t>Blijvende o</a:t>
            </a:r>
            <a:r>
              <a:rPr kumimoji="0" lang="nl-BE" sz="4000" b="1"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pdracht</a:t>
            </a:r>
            <a:r>
              <a:rPr kumimoji="0" lang="nl-BE"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voor </a:t>
            </a:r>
            <a:r>
              <a:rPr kumimoji="0" lang="nl-BE" sz="4000" b="1"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Vlaandere</a:t>
            </a:r>
            <a:r>
              <a:rPr lang="nl-BE" sz="4000" b="1" dirty="0" smtClean="0">
                <a:solidFill>
                  <a:prstClr val="white"/>
                </a:solidFill>
                <a:latin typeface="Arial" panose="020B0604020202020204" pitchFamily="34" charset="0"/>
                <a:cs typeface="Arial" panose="020B0604020202020204" pitchFamily="34" charset="0"/>
              </a:rPr>
              <a:t>n</a:t>
            </a:r>
            <a:r>
              <a:rPr kumimoji="0" lang="nl-BE"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9" name="Tekstvak 8"/>
          <p:cNvSpPr txBox="1"/>
          <p:nvPr/>
        </p:nvSpPr>
        <p:spPr>
          <a:xfrm>
            <a:off x="641267" y="1601727"/>
            <a:ext cx="10190610" cy="707886"/>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a:ln>
                  <a:noFill/>
                </a:ln>
                <a:solidFill>
                  <a:srgbClr val="1E64C8"/>
                </a:solidFill>
                <a:effectLst/>
                <a:uLnTx/>
                <a:uFillTx/>
                <a:latin typeface="Arial" panose="020B0604020202020204" pitchFamily="34" charset="0"/>
                <a:ea typeface="+mn-ea"/>
                <a:cs typeface="Arial" panose="020B0604020202020204" pitchFamily="34" charset="0"/>
              </a:rPr>
              <a:t>Poorten richting inactiviteit beter sluiten!</a:t>
            </a:r>
          </a:p>
        </p:txBody>
      </p:sp>
      <p:sp>
        <p:nvSpPr>
          <p:cNvPr id="2" name="Gelijkbenige driehoek 1"/>
          <p:cNvSpPr/>
          <p:nvPr/>
        </p:nvSpPr>
        <p:spPr>
          <a:xfrm>
            <a:off x="961900" y="3190840"/>
            <a:ext cx="2802577" cy="1430977"/>
          </a:xfrm>
          <a:prstGeom prst="triangle">
            <a:avLst/>
          </a:prstGeom>
          <a:solidFill>
            <a:schemeClr val="bg1"/>
          </a:solidFill>
          <a:ln w="44450">
            <a:solidFill>
              <a:srgbClr val="1E64C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14" name="Tekstvak 13"/>
          <p:cNvSpPr txBox="1"/>
          <p:nvPr/>
        </p:nvSpPr>
        <p:spPr>
          <a:xfrm>
            <a:off x="5793306" y="3374695"/>
            <a:ext cx="6398694" cy="120032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nl-BE" sz="2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Typisch </a:t>
            </a:r>
            <a:r>
              <a:rPr kumimoji="0" lang="nl-BE"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doorstroom van kortdurige werkloosheid naar langdurige werkloosheid naar inactiviteit</a:t>
            </a:r>
            <a:r>
              <a:rPr kumimoji="0" lang="nl-BE" sz="2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nl-BE"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2" name="Rechte verbindingslijn 11"/>
          <p:cNvCxnSpPr/>
          <p:nvPr/>
        </p:nvCxnSpPr>
        <p:spPr>
          <a:xfrm flipV="1">
            <a:off x="1559270" y="4290004"/>
            <a:ext cx="803918" cy="351356"/>
          </a:xfrm>
          <a:prstGeom prst="line">
            <a:avLst/>
          </a:prstGeom>
          <a:ln w="69850">
            <a:solidFill>
              <a:srgbClr val="B0AE50"/>
            </a:solidFill>
          </a:ln>
        </p:spPr>
        <p:style>
          <a:lnRef idx="1">
            <a:schemeClr val="accent1"/>
          </a:lnRef>
          <a:fillRef idx="0">
            <a:schemeClr val="accent1"/>
          </a:fillRef>
          <a:effectRef idx="0">
            <a:schemeClr val="accent1"/>
          </a:effectRef>
          <a:fontRef idx="minor">
            <a:schemeClr val="tx1"/>
          </a:fontRef>
        </p:style>
      </p:cxnSp>
      <p:sp>
        <p:nvSpPr>
          <p:cNvPr id="13" name="Boog 12"/>
          <p:cNvSpPr/>
          <p:nvPr/>
        </p:nvSpPr>
        <p:spPr>
          <a:xfrm>
            <a:off x="1910076" y="4305300"/>
            <a:ext cx="947424" cy="631801"/>
          </a:xfrm>
          <a:prstGeom prst="arc">
            <a:avLst/>
          </a:prstGeom>
          <a:ln w="66675">
            <a:solidFill>
              <a:srgbClr val="B0AE50"/>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rapezium 2"/>
          <p:cNvSpPr/>
          <p:nvPr/>
        </p:nvSpPr>
        <p:spPr>
          <a:xfrm>
            <a:off x="-1068779" y="4621817"/>
            <a:ext cx="6863937" cy="2262249"/>
          </a:xfrm>
          <a:prstGeom prst="trapezoid">
            <a:avLst>
              <a:gd name="adj" fmla="val 89311"/>
            </a:avLst>
          </a:prstGeom>
          <a:solidFill>
            <a:schemeClr val="bg1"/>
          </a:solidFill>
          <a:ln w="444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5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641267" y="5099270"/>
            <a:ext cx="10852765" cy="1323439"/>
          </a:xfrm>
          <a:prstGeom prst="rect">
            <a:avLst/>
          </a:prstGeom>
          <a:noFill/>
        </p:spPr>
        <p:txBody>
          <a:bodyPr wrap="square" rtlCol="0" anchor="ctr">
            <a:spAutoFit/>
          </a:bodyPr>
          <a:lstStyle/>
          <a:p>
            <a:r>
              <a:rPr lang="nl-BE" sz="4000" b="1" dirty="0" smtClean="0">
                <a:solidFill>
                  <a:srgbClr val="1E64C8"/>
                </a:solidFill>
                <a:latin typeface="Arial" panose="020B0604020202020204" pitchFamily="34" charset="0"/>
                <a:cs typeface="Arial" panose="020B0604020202020204" pitchFamily="34" charset="0"/>
              </a:rPr>
              <a:t>Toekomst arbeidsmarkt voorspellen is moeilijk</a:t>
            </a:r>
            <a:endParaRPr lang="nl-BE" sz="4000" b="1" dirty="0">
              <a:solidFill>
                <a:srgbClr val="1E64C8"/>
              </a:solidFill>
              <a:latin typeface="Arial" panose="020B0604020202020204" pitchFamily="34" charset="0"/>
              <a:cs typeface="Arial" panose="020B0604020202020204" pitchFamily="34" charset="0"/>
            </a:endParaRPr>
          </a:p>
        </p:txBody>
      </p:sp>
      <p:sp>
        <p:nvSpPr>
          <p:cNvPr id="8" name="Tekstvak 7"/>
          <p:cNvSpPr txBox="1"/>
          <p:nvPr/>
        </p:nvSpPr>
        <p:spPr>
          <a:xfrm>
            <a:off x="641267" y="650397"/>
            <a:ext cx="4604146" cy="707886"/>
          </a:xfrm>
          <a:prstGeom prst="rect">
            <a:avLst/>
          </a:prstGeom>
          <a:noFill/>
        </p:spPr>
        <p:txBody>
          <a:bodyPr wrap="none" rtlCol="0" anchor="ctr">
            <a:spAutoFit/>
          </a:bodyPr>
          <a:lstStyle/>
          <a:p>
            <a:pPr lvl="0">
              <a:defRPr/>
            </a:pPr>
            <a:r>
              <a:rPr lang="nl-BE" sz="4000" b="1" dirty="0" smtClean="0">
                <a:solidFill>
                  <a:srgbClr val="1E64C8"/>
                </a:solidFill>
                <a:latin typeface="Arial" panose="020B0604020202020204" pitchFamily="34" charset="0"/>
                <a:cs typeface="Arial" panose="020B0604020202020204" pitchFamily="34" charset="0"/>
              </a:rPr>
              <a:t>First </a:t>
            </a:r>
            <a:r>
              <a:rPr lang="nl-BE" sz="4000" b="1" dirty="0" err="1" smtClean="0">
                <a:solidFill>
                  <a:srgbClr val="1E64C8"/>
                </a:solidFill>
                <a:latin typeface="Arial" panose="020B0604020202020204" pitchFamily="34" charset="0"/>
                <a:cs typeface="Arial" panose="020B0604020202020204" pitchFamily="34" charset="0"/>
              </a:rPr>
              <a:t>things</a:t>
            </a:r>
            <a:r>
              <a:rPr lang="nl-BE" sz="4000" b="1" dirty="0" smtClean="0">
                <a:solidFill>
                  <a:srgbClr val="1E64C8"/>
                </a:solidFill>
                <a:latin typeface="Arial" panose="020B0604020202020204" pitchFamily="34" charset="0"/>
                <a:cs typeface="Arial" panose="020B0604020202020204" pitchFamily="34" charset="0"/>
              </a:rPr>
              <a:t> first…</a:t>
            </a:r>
            <a:endParaRPr lang="nl-BE" sz="4000" b="1" dirty="0">
              <a:solidFill>
                <a:srgbClr val="1E64C8"/>
              </a:solidFill>
              <a:latin typeface="Arial" panose="020B0604020202020204" pitchFamily="34" charset="0"/>
              <a:cs typeface="Arial" panose="020B0604020202020204" pitchFamily="34" charset="0"/>
            </a:endParaRPr>
          </a:p>
        </p:txBody>
      </p:sp>
      <p:sp>
        <p:nvSpPr>
          <p:cNvPr id="14" name="Vijfhoek 13"/>
          <p:cNvSpPr/>
          <p:nvPr/>
        </p:nvSpPr>
        <p:spPr>
          <a:xfrm>
            <a:off x="641266" y="1780022"/>
            <a:ext cx="3456000" cy="1362077"/>
          </a:xfrm>
          <a:prstGeom prst="homePlate">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b="1" dirty="0" smtClean="0">
                <a:latin typeface="Arial" panose="020B0604020202020204" pitchFamily="34" charset="0"/>
                <a:cs typeface="Arial" panose="020B0604020202020204" pitchFamily="34" charset="0"/>
              </a:rPr>
              <a:t>Gezondheidscrisis</a:t>
            </a:r>
            <a:endParaRPr lang="nl-BE" sz="2200" b="1" dirty="0">
              <a:latin typeface="Arial" panose="020B0604020202020204" pitchFamily="34" charset="0"/>
              <a:cs typeface="Arial" panose="020B0604020202020204" pitchFamily="34" charset="0"/>
            </a:endParaRPr>
          </a:p>
        </p:txBody>
      </p:sp>
      <p:sp>
        <p:nvSpPr>
          <p:cNvPr id="15" name="Punthaak 14"/>
          <p:cNvSpPr/>
          <p:nvPr/>
        </p:nvSpPr>
        <p:spPr>
          <a:xfrm>
            <a:off x="3660608" y="1780021"/>
            <a:ext cx="3996000" cy="1362077"/>
          </a:xfrm>
          <a:prstGeom prst="chevron">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b="1" dirty="0" smtClean="0">
                <a:solidFill>
                  <a:schemeClr val="bg1"/>
                </a:solidFill>
                <a:latin typeface="Arial" panose="020B0604020202020204" pitchFamily="34" charset="0"/>
                <a:cs typeface="Arial" panose="020B0604020202020204" pitchFamily="34" charset="0"/>
              </a:rPr>
              <a:t>Economische activiteit</a:t>
            </a:r>
            <a:endParaRPr lang="nl-BE" sz="2200" b="1" dirty="0">
              <a:solidFill>
                <a:schemeClr val="bg1"/>
              </a:solidFill>
              <a:latin typeface="Arial" panose="020B0604020202020204" pitchFamily="34" charset="0"/>
              <a:cs typeface="Arial" panose="020B0604020202020204" pitchFamily="34" charset="0"/>
            </a:endParaRPr>
          </a:p>
        </p:txBody>
      </p:sp>
      <p:sp>
        <p:nvSpPr>
          <p:cNvPr id="16" name="Punthaak 15"/>
          <p:cNvSpPr/>
          <p:nvPr/>
        </p:nvSpPr>
        <p:spPr>
          <a:xfrm>
            <a:off x="7219950" y="1780021"/>
            <a:ext cx="3996000" cy="1362077"/>
          </a:xfrm>
          <a:prstGeom prst="chevron">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b="1" dirty="0" smtClean="0">
                <a:solidFill>
                  <a:schemeClr val="bg1"/>
                </a:solidFill>
                <a:latin typeface="Arial" panose="020B0604020202020204" pitchFamily="34" charset="0"/>
                <a:cs typeface="Arial" panose="020B0604020202020204" pitchFamily="34" charset="0"/>
              </a:rPr>
              <a:t>Bloei arbeidsmarkt</a:t>
            </a:r>
            <a:endParaRPr lang="nl-BE" sz="2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51526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0AE50"/>
        </a:solidFill>
        <a:effectLst/>
      </p:bgPr>
    </p:bg>
    <p:spTree>
      <p:nvGrpSpPr>
        <p:cNvPr id="1" name=""/>
        <p:cNvGrpSpPr/>
        <p:nvPr/>
      </p:nvGrpSpPr>
      <p:grpSpPr>
        <a:xfrm>
          <a:off x="0" y="0"/>
          <a:ext cx="0" cy="0"/>
          <a:chOff x="0" y="0"/>
          <a:chExt cx="0" cy="0"/>
        </a:xfrm>
      </p:grpSpPr>
      <p:sp>
        <p:nvSpPr>
          <p:cNvPr id="4" name="Rechthoek 3"/>
          <p:cNvSpPr/>
          <p:nvPr/>
        </p:nvSpPr>
        <p:spPr>
          <a:xfrm>
            <a:off x="-118753" y="4621817"/>
            <a:ext cx="12310753" cy="226225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5" name="Rechthoek 4"/>
          <p:cNvSpPr/>
          <p:nvPr/>
        </p:nvSpPr>
        <p:spPr>
          <a:xfrm>
            <a:off x="-430852" y="4621817"/>
            <a:ext cx="13506450" cy="2558035"/>
          </a:xfrm>
          <a:prstGeom prst="rect">
            <a:avLst/>
          </a:prstGeom>
          <a:pattFill prst="wdDnDiag">
            <a:fgClr>
              <a:srgbClr val="1E64C8"/>
            </a:fgClr>
            <a:bgClr>
              <a:srgbClr val="B0AE50"/>
            </a:bgClr>
          </a:pattFill>
          <a:ln>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kstvak 7"/>
          <p:cNvSpPr txBox="1"/>
          <p:nvPr/>
        </p:nvSpPr>
        <p:spPr>
          <a:xfrm>
            <a:off x="641267" y="650397"/>
            <a:ext cx="9131026" cy="707886"/>
          </a:xfrm>
          <a:prstGeom prst="rect">
            <a:avLst/>
          </a:prstGeom>
          <a:noFill/>
        </p:spPr>
        <p:txBody>
          <a:bodyPr wrap="none" rtlCol="0" anchor="ctr">
            <a:spAutoFit/>
          </a:bodyPr>
          <a:lstStyle/>
          <a:p>
            <a:pPr lvl="0">
              <a:defRPr/>
            </a:pPr>
            <a:r>
              <a:rPr lang="nl-BE" sz="4000" b="1" dirty="0">
                <a:solidFill>
                  <a:prstClr val="white"/>
                </a:solidFill>
                <a:latin typeface="Arial" panose="020B0604020202020204" pitchFamily="34" charset="0"/>
                <a:cs typeface="Arial" panose="020B0604020202020204" pitchFamily="34" charset="0"/>
              </a:rPr>
              <a:t>Blijvende opdracht voor Vlaanderen:</a:t>
            </a:r>
          </a:p>
        </p:txBody>
      </p:sp>
      <p:sp>
        <p:nvSpPr>
          <p:cNvPr id="9" name="Tekstvak 8"/>
          <p:cNvSpPr txBox="1"/>
          <p:nvPr/>
        </p:nvSpPr>
        <p:spPr>
          <a:xfrm>
            <a:off x="641267" y="1601727"/>
            <a:ext cx="6419065" cy="707886"/>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Werken</a:t>
            </a:r>
            <a:r>
              <a:rPr kumimoji="0" lang="nl-BE" sz="4000" b="1" i="0" u="none" strike="noStrike" kern="1200" cap="none" spc="0" normalizeH="0" noProof="0" dirty="0" smtClean="0">
                <a:ln>
                  <a:noFill/>
                </a:ln>
                <a:solidFill>
                  <a:srgbClr val="1E64C8"/>
                </a:solidFill>
                <a:effectLst/>
                <a:uLnTx/>
                <a:uFillTx/>
                <a:latin typeface="Arial" panose="020B0604020202020204" pitchFamily="34" charset="0"/>
                <a:ea typeface="+mn-ea"/>
                <a:cs typeface="Arial" panose="020B0604020202020204" pitchFamily="34" charset="0"/>
              </a:rPr>
              <a:t> meer laten lonen!</a:t>
            </a:r>
            <a:endParaRPr kumimoji="0" lang="nl-BE" sz="4000" b="1" i="0" u="none" strike="noStrike" kern="1200" cap="none" spc="0" normalizeH="0" baseline="0" noProof="0" dirty="0">
              <a:ln>
                <a:noFill/>
              </a:ln>
              <a:solidFill>
                <a:srgbClr val="1E64C8"/>
              </a:solidFill>
              <a:effectLst/>
              <a:uLnTx/>
              <a:uFillTx/>
              <a:latin typeface="Arial" panose="020B0604020202020204" pitchFamily="34" charset="0"/>
              <a:ea typeface="+mn-ea"/>
              <a:cs typeface="Arial" panose="020B0604020202020204" pitchFamily="34" charset="0"/>
            </a:endParaRPr>
          </a:p>
        </p:txBody>
      </p:sp>
      <p:sp>
        <p:nvSpPr>
          <p:cNvPr id="2" name="Gelijkbenige driehoek 1"/>
          <p:cNvSpPr/>
          <p:nvPr/>
        </p:nvSpPr>
        <p:spPr>
          <a:xfrm>
            <a:off x="961900" y="3190840"/>
            <a:ext cx="2802577" cy="1430977"/>
          </a:xfrm>
          <a:prstGeom prst="triangle">
            <a:avLst/>
          </a:prstGeom>
          <a:solidFill>
            <a:schemeClr val="bg1"/>
          </a:solidFill>
          <a:ln w="44450">
            <a:solidFill>
              <a:srgbClr val="1E64C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14" name="Tekstvak 13"/>
          <p:cNvSpPr txBox="1"/>
          <p:nvPr/>
        </p:nvSpPr>
        <p:spPr>
          <a:xfrm>
            <a:off x="5795156" y="3775430"/>
            <a:ext cx="6396844" cy="830997"/>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nl-BE" sz="2400" b="1" dirty="0" smtClean="0">
                <a:solidFill>
                  <a:prstClr val="white"/>
                </a:solidFill>
                <a:latin typeface="Arial" panose="020B0604020202020204" pitchFamily="34" charset="0"/>
                <a:cs typeface="Arial" panose="020B0604020202020204" pitchFamily="34" charset="0"/>
              </a:rPr>
              <a:t>Met andere woorden: meer inactieven richting de arbeidsmarkt verleiden!</a:t>
            </a:r>
            <a:endParaRPr kumimoji="0" lang="nl-BE" sz="2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rapezium 2"/>
          <p:cNvSpPr/>
          <p:nvPr/>
        </p:nvSpPr>
        <p:spPr>
          <a:xfrm>
            <a:off x="-1068779" y="4621817"/>
            <a:ext cx="6863937" cy="2262249"/>
          </a:xfrm>
          <a:prstGeom prst="trapezoid">
            <a:avLst>
              <a:gd name="adj" fmla="val 89311"/>
            </a:avLst>
          </a:prstGeom>
          <a:solidFill>
            <a:schemeClr val="bg1"/>
          </a:solidFill>
          <a:ln w="444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11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B0AE50"/>
        </a:solidFill>
        <a:effectLst/>
      </p:bgPr>
    </p:bg>
    <p:spTree>
      <p:nvGrpSpPr>
        <p:cNvPr id="1" name=""/>
        <p:cNvGrpSpPr/>
        <p:nvPr/>
      </p:nvGrpSpPr>
      <p:grpSpPr>
        <a:xfrm>
          <a:off x="0" y="0"/>
          <a:ext cx="0" cy="0"/>
          <a:chOff x="0" y="0"/>
          <a:chExt cx="0" cy="0"/>
        </a:xfrm>
      </p:grpSpPr>
      <p:sp>
        <p:nvSpPr>
          <p:cNvPr id="4" name="Rechthoek 3"/>
          <p:cNvSpPr/>
          <p:nvPr/>
        </p:nvSpPr>
        <p:spPr>
          <a:xfrm>
            <a:off x="-118753" y="4621817"/>
            <a:ext cx="12310753" cy="226225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kstvak 7"/>
          <p:cNvSpPr txBox="1"/>
          <p:nvPr/>
        </p:nvSpPr>
        <p:spPr>
          <a:xfrm>
            <a:off x="641267" y="650397"/>
            <a:ext cx="9870010" cy="707886"/>
          </a:xfrm>
          <a:prstGeom prst="rect">
            <a:avLst/>
          </a:prstGeom>
          <a:noFill/>
        </p:spPr>
        <p:txBody>
          <a:bodyPr wrap="none" rtlCol="0" anchor="ctr">
            <a:spAutoFit/>
          </a:bodyPr>
          <a:lstStyle/>
          <a:p>
            <a:pPr lvl="0">
              <a:defRPr/>
            </a:pPr>
            <a:r>
              <a:rPr lang="nl-BE" sz="4000" b="1" dirty="0" smtClean="0">
                <a:solidFill>
                  <a:prstClr val="white"/>
                </a:solidFill>
                <a:latin typeface="Arial" panose="020B0604020202020204" pitchFamily="34" charset="0"/>
                <a:cs typeface="Arial" panose="020B0604020202020204" pitchFamily="34" charset="0"/>
              </a:rPr>
              <a:t>Bijkomende uitdaging voor </a:t>
            </a:r>
            <a:r>
              <a:rPr lang="nl-BE" sz="4000" b="1" dirty="0">
                <a:solidFill>
                  <a:prstClr val="white"/>
                </a:solidFill>
                <a:latin typeface="Arial" panose="020B0604020202020204" pitchFamily="34" charset="0"/>
                <a:cs typeface="Arial" panose="020B0604020202020204" pitchFamily="34" charset="0"/>
              </a:rPr>
              <a:t>Vlaanderen:</a:t>
            </a:r>
          </a:p>
        </p:txBody>
      </p:sp>
      <p:sp>
        <p:nvSpPr>
          <p:cNvPr id="9" name="Tekstvak 8"/>
          <p:cNvSpPr txBox="1"/>
          <p:nvPr/>
        </p:nvSpPr>
        <p:spPr>
          <a:xfrm>
            <a:off x="641267" y="1601727"/>
            <a:ext cx="10633360" cy="707886"/>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Werkloosheid zal stijgen door coronacrisis</a:t>
            </a:r>
            <a:endParaRPr kumimoji="0" lang="nl-BE" sz="4000" b="1" i="0" u="none" strike="noStrike" kern="1200" cap="none" spc="0" normalizeH="0" baseline="0" noProof="0" dirty="0">
              <a:ln>
                <a:noFill/>
              </a:ln>
              <a:solidFill>
                <a:srgbClr val="1E64C8"/>
              </a:solidFill>
              <a:effectLst/>
              <a:uLnTx/>
              <a:uFillTx/>
              <a:latin typeface="Arial" panose="020B0604020202020204" pitchFamily="34" charset="0"/>
              <a:ea typeface="+mn-ea"/>
              <a:cs typeface="Arial" panose="020B0604020202020204" pitchFamily="34" charset="0"/>
            </a:endParaRPr>
          </a:p>
        </p:txBody>
      </p:sp>
      <p:sp>
        <p:nvSpPr>
          <p:cNvPr id="2" name="Gelijkbenige driehoek 1"/>
          <p:cNvSpPr/>
          <p:nvPr/>
        </p:nvSpPr>
        <p:spPr>
          <a:xfrm>
            <a:off x="961900" y="3190840"/>
            <a:ext cx="2802577" cy="1430977"/>
          </a:xfrm>
          <a:prstGeom prst="triangle">
            <a:avLst/>
          </a:prstGeom>
          <a:solidFill>
            <a:schemeClr val="bg1"/>
          </a:solidFill>
          <a:ln w="44450">
            <a:solidFill>
              <a:srgbClr val="1E64C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3" name="Trapezium 2"/>
          <p:cNvSpPr/>
          <p:nvPr/>
        </p:nvSpPr>
        <p:spPr>
          <a:xfrm>
            <a:off x="-1068779" y="4621817"/>
            <a:ext cx="6863937" cy="2262249"/>
          </a:xfrm>
          <a:prstGeom prst="trapezoid">
            <a:avLst>
              <a:gd name="adj" fmla="val 89311"/>
            </a:avLst>
          </a:prstGeom>
          <a:solidFill>
            <a:schemeClr val="bg1"/>
          </a:solidFill>
          <a:ln w="444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Rechte verbindingslijn met pijl 5"/>
          <p:cNvCxnSpPr/>
          <p:nvPr/>
        </p:nvCxnSpPr>
        <p:spPr>
          <a:xfrm flipH="1" flipV="1">
            <a:off x="961900" y="3190840"/>
            <a:ext cx="581150" cy="581060"/>
          </a:xfrm>
          <a:prstGeom prst="straightConnector1">
            <a:avLst/>
          </a:prstGeom>
          <a:ln w="127000">
            <a:solidFill>
              <a:srgbClr val="1E64C8"/>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flipV="1">
            <a:off x="3211779" y="3190839"/>
            <a:ext cx="579600" cy="581061"/>
          </a:xfrm>
          <a:prstGeom prst="straightConnector1">
            <a:avLst/>
          </a:prstGeom>
          <a:ln w="127000">
            <a:solidFill>
              <a:srgbClr val="1E64C8"/>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Chart 3">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2555853919"/>
              </p:ext>
            </p:extLst>
          </p:nvPr>
        </p:nvGraphicFramePr>
        <p:xfrm>
          <a:off x="6534149" y="3456000"/>
          <a:ext cx="5391151" cy="277200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Afbeelding 9"/>
          <p:cNvPicPr>
            <a:picLocks noChangeAspect="1"/>
          </p:cNvPicPr>
          <p:nvPr/>
        </p:nvPicPr>
        <p:blipFill rotWithShape="1">
          <a:blip r:embed="rId4"/>
          <a:srcRect l="37408" t="22917" r="36970" b="11719"/>
          <a:stretch/>
        </p:blipFill>
        <p:spPr>
          <a:xfrm>
            <a:off x="4402994" y="3456000"/>
            <a:ext cx="1932670" cy="2772000"/>
          </a:xfrm>
          <a:prstGeom prst="rect">
            <a:avLst/>
          </a:prstGeom>
          <a:ln w="19050">
            <a:solidFill>
              <a:srgbClr val="1E64C8"/>
            </a:solidFill>
          </a:ln>
        </p:spPr>
      </p:pic>
    </p:spTree>
    <p:extLst>
      <p:ext uri="{BB962C8B-B14F-4D97-AF65-F5344CB8AC3E}">
        <p14:creationId xmlns:p14="http://schemas.microsoft.com/office/powerpoint/2010/main" val="4062546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3"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E64C8"/>
        </a:solidFill>
        <a:effectLst/>
      </p:bgPr>
    </p:bg>
    <p:spTree>
      <p:nvGrpSpPr>
        <p:cNvPr id="1" name=""/>
        <p:cNvGrpSpPr/>
        <p:nvPr/>
      </p:nvGrpSpPr>
      <p:grpSpPr>
        <a:xfrm>
          <a:off x="0" y="0"/>
          <a:ext cx="0" cy="0"/>
          <a:chOff x="0" y="0"/>
          <a:chExt cx="0" cy="0"/>
        </a:xfrm>
      </p:grpSpPr>
      <p:sp>
        <p:nvSpPr>
          <p:cNvPr id="9" name="Tekstvak 8"/>
          <p:cNvSpPr txBox="1"/>
          <p:nvPr/>
        </p:nvSpPr>
        <p:spPr>
          <a:xfrm>
            <a:off x="641267" y="937350"/>
            <a:ext cx="11000273" cy="424731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nl-BE"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1. </a:t>
            </a:r>
            <a:r>
              <a:rPr kumimoji="0" lang="nl-BE"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Van “jobs, jobs, jobs” naar “opleiden, opleiden, opleiden</a:t>
            </a:r>
            <a:r>
              <a:rPr kumimoji="0" lang="nl-BE"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nl-BE"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nl-BE"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 Gooi </a:t>
            </a:r>
            <a:r>
              <a:rPr kumimoji="0" lang="nl-BE"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ambities Vlaams regeerakkoord niet weg</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nl-BE"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3. Het meest zuinige beleid is een evidence-based beleid</a:t>
            </a:r>
            <a:endParaRPr kumimoji="0" lang="nl-BE"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kstvak 7"/>
          <p:cNvSpPr txBox="1"/>
          <p:nvPr/>
        </p:nvSpPr>
        <p:spPr>
          <a:xfrm>
            <a:off x="641267" y="5492444"/>
            <a:ext cx="8068619" cy="707886"/>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Toekomst</a:t>
            </a:r>
            <a:r>
              <a:rPr kumimoji="0" lang="nl-BE" sz="4000" b="1" i="0" u="none" strike="noStrike" kern="1200" cap="none" spc="0" normalizeH="0" noProof="0" dirty="0" smtClean="0">
                <a:ln>
                  <a:noFill/>
                </a:ln>
                <a:solidFill>
                  <a:srgbClr val="B0AE50"/>
                </a:solidFill>
                <a:effectLst/>
                <a:uLnTx/>
                <a:uFillTx/>
                <a:latin typeface="Arial" panose="020B0604020202020204" pitchFamily="34" charset="0"/>
                <a:ea typeface="+mn-ea"/>
                <a:cs typeface="Arial" panose="020B0604020202020204" pitchFamily="34" charset="0"/>
              </a:rPr>
              <a:t> voorbereiden? Graag!</a:t>
            </a:r>
            <a:endParaRPr kumimoji="0" lang="nl-BE" sz="40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713170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E64C8"/>
        </a:solidFill>
        <a:effectLst/>
      </p:bgPr>
    </p:bg>
    <p:spTree>
      <p:nvGrpSpPr>
        <p:cNvPr id="1" name=""/>
        <p:cNvGrpSpPr/>
        <p:nvPr/>
      </p:nvGrpSpPr>
      <p:grpSpPr>
        <a:xfrm>
          <a:off x="0" y="0"/>
          <a:ext cx="0" cy="0"/>
          <a:chOff x="0" y="0"/>
          <a:chExt cx="0" cy="0"/>
        </a:xfrm>
      </p:grpSpPr>
      <p:sp>
        <p:nvSpPr>
          <p:cNvPr id="9" name="Tekstvak 8"/>
          <p:cNvSpPr txBox="1"/>
          <p:nvPr/>
        </p:nvSpPr>
        <p:spPr>
          <a:xfrm>
            <a:off x="641267" y="937350"/>
            <a:ext cx="11000273" cy="4247317"/>
          </a:xfrm>
          <a:prstGeom prst="rect">
            <a:avLst/>
          </a:prstGeom>
          <a:noFill/>
        </p:spPr>
        <p:txBody>
          <a:bodyPr wrap="square" rtlCol="0" anchor="ctr">
            <a:spAutoFit/>
          </a:bodyPr>
          <a:lstStyle/>
          <a:p>
            <a:pPr>
              <a:spcAft>
                <a:spcPts val="1800"/>
              </a:spcAft>
            </a:pPr>
            <a:r>
              <a:rPr lang="nl-BE" sz="4000" b="1" dirty="0" smtClean="0">
                <a:solidFill>
                  <a:schemeClr val="bg1"/>
                </a:solidFill>
                <a:latin typeface="Arial" panose="020B0604020202020204" pitchFamily="34" charset="0"/>
                <a:cs typeface="Arial" panose="020B0604020202020204" pitchFamily="34" charset="0"/>
              </a:rPr>
              <a:t>1. </a:t>
            </a:r>
            <a:r>
              <a:rPr lang="nl-BE" sz="4000" b="1" dirty="0">
                <a:solidFill>
                  <a:schemeClr val="bg1"/>
                </a:solidFill>
                <a:latin typeface="Arial" panose="020B0604020202020204" pitchFamily="34" charset="0"/>
                <a:cs typeface="Arial" panose="020B0604020202020204" pitchFamily="34" charset="0"/>
              </a:rPr>
              <a:t>Van “jobs, jobs, jobs” naar “opleiden, opleiden, opleiden</a:t>
            </a:r>
            <a:r>
              <a:rPr lang="nl-BE" sz="4000" b="1" dirty="0" smtClean="0">
                <a:solidFill>
                  <a:schemeClr val="bg1"/>
                </a:solidFill>
                <a:latin typeface="Arial" panose="020B0604020202020204" pitchFamily="34" charset="0"/>
                <a:cs typeface="Arial" panose="020B0604020202020204" pitchFamily="34" charset="0"/>
              </a:rPr>
              <a:t>”</a:t>
            </a:r>
            <a:endParaRPr lang="nl-BE" sz="4000" b="1" dirty="0">
              <a:solidFill>
                <a:schemeClr val="bg1"/>
              </a:solidFill>
              <a:latin typeface="Arial" panose="020B0604020202020204" pitchFamily="34" charset="0"/>
              <a:cs typeface="Arial" panose="020B0604020202020204" pitchFamily="34" charset="0"/>
            </a:endParaRPr>
          </a:p>
          <a:p>
            <a:pPr>
              <a:spcAft>
                <a:spcPts val="1800"/>
              </a:spcAft>
            </a:pPr>
            <a:r>
              <a:rPr lang="nl-BE" sz="4000" b="1" dirty="0">
                <a:solidFill>
                  <a:srgbClr val="1E64C8"/>
                </a:solidFill>
                <a:latin typeface="Arial" panose="020B0604020202020204" pitchFamily="34" charset="0"/>
                <a:cs typeface="Arial" panose="020B0604020202020204" pitchFamily="34" charset="0"/>
              </a:rPr>
              <a:t>2. Gooi </a:t>
            </a:r>
            <a:r>
              <a:rPr lang="nl-BE" sz="4000" b="1" dirty="0" smtClean="0">
                <a:solidFill>
                  <a:srgbClr val="1E64C8"/>
                </a:solidFill>
                <a:latin typeface="Arial" panose="020B0604020202020204" pitchFamily="34" charset="0"/>
                <a:cs typeface="Arial" panose="020B0604020202020204" pitchFamily="34" charset="0"/>
              </a:rPr>
              <a:t>ambities Vlaams regeerakkoord niet weg</a:t>
            </a:r>
          </a:p>
          <a:p>
            <a:pPr>
              <a:spcAft>
                <a:spcPts val="1800"/>
              </a:spcAft>
            </a:pPr>
            <a:r>
              <a:rPr lang="nl-BE" sz="4000" b="1" dirty="0" smtClean="0">
                <a:solidFill>
                  <a:srgbClr val="1E64C8"/>
                </a:solidFill>
                <a:latin typeface="Arial" panose="020B0604020202020204" pitchFamily="34" charset="0"/>
                <a:cs typeface="Arial" panose="020B0604020202020204" pitchFamily="34" charset="0"/>
              </a:rPr>
              <a:t>3. Het meest zuinige beleid is een evidence-based beleid</a:t>
            </a:r>
            <a:endParaRPr lang="nl-BE" sz="4000" b="1" dirty="0">
              <a:solidFill>
                <a:srgbClr val="1E64C8"/>
              </a:solidFill>
              <a:latin typeface="Arial" panose="020B0604020202020204" pitchFamily="34" charset="0"/>
              <a:cs typeface="Arial" panose="020B0604020202020204" pitchFamily="34" charset="0"/>
            </a:endParaRPr>
          </a:p>
        </p:txBody>
      </p:sp>
      <p:sp>
        <p:nvSpPr>
          <p:cNvPr id="8" name="Tekstvak 7"/>
          <p:cNvSpPr txBox="1"/>
          <p:nvPr/>
        </p:nvSpPr>
        <p:spPr>
          <a:xfrm>
            <a:off x="641267" y="5492444"/>
            <a:ext cx="8068619" cy="707886"/>
          </a:xfrm>
          <a:prstGeom prst="rect">
            <a:avLst/>
          </a:prstGeom>
          <a:noFill/>
        </p:spPr>
        <p:txBody>
          <a:bodyPr wrap="none" rtlCol="0" anchor="ctr">
            <a:spAutoFit/>
          </a:bodyPr>
          <a:lstStyle/>
          <a:p>
            <a:pPr lvl="0">
              <a:defRPr/>
            </a:pPr>
            <a:r>
              <a:rPr lang="nl-BE" sz="4000" b="1" dirty="0">
                <a:solidFill>
                  <a:srgbClr val="B0AE50"/>
                </a:solidFill>
                <a:latin typeface="Arial" panose="020B0604020202020204" pitchFamily="34" charset="0"/>
                <a:cs typeface="Arial" panose="020B0604020202020204" pitchFamily="34" charset="0"/>
              </a:rPr>
              <a:t>Toekomst voorbereiden? Graag!</a:t>
            </a:r>
            <a:endParaRPr lang="nl-BE" sz="4000" b="1" dirty="0">
              <a:solidFill>
                <a:srgbClr val="B0AE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7604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0AE50"/>
        </a:solidFill>
        <a:effectLst/>
      </p:bgPr>
    </p:bg>
    <p:spTree>
      <p:nvGrpSpPr>
        <p:cNvPr id="1" name=""/>
        <p:cNvGrpSpPr/>
        <p:nvPr/>
      </p:nvGrpSpPr>
      <p:grpSpPr>
        <a:xfrm>
          <a:off x="0" y="0"/>
          <a:ext cx="0" cy="0"/>
          <a:chOff x="0" y="0"/>
          <a:chExt cx="0" cy="0"/>
        </a:xfrm>
      </p:grpSpPr>
      <p:sp>
        <p:nvSpPr>
          <p:cNvPr id="4" name="Rechthoek 3"/>
          <p:cNvSpPr/>
          <p:nvPr/>
        </p:nvSpPr>
        <p:spPr>
          <a:xfrm>
            <a:off x="-118753" y="5406533"/>
            <a:ext cx="12310753" cy="226225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kstvak 7"/>
          <p:cNvSpPr txBox="1"/>
          <p:nvPr/>
        </p:nvSpPr>
        <p:spPr>
          <a:xfrm>
            <a:off x="641267" y="342621"/>
            <a:ext cx="11327140" cy="1323439"/>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Onevenwicht tussen (stijgende) werkloosheid</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4000" b="1" dirty="0" smtClean="0">
                <a:solidFill>
                  <a:prstClr val="white"/>
                </a:solidFill>
                <a:latin typeface="Arial" panose="020B0604020202020204" pitchFamily="34" charset="0"/>
                <a:cs typeface="Arial" panose="020B0604020202020204" pitchFamily="34" charset="0"/>
              </a:rPr>
              <a:t>en (blijvende) knelpunten</a:t>
            </a:r>
            <a:endParaRPr kumimoji="0" lang="nl-BE"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kstvak 8"/>
          <p:cNvSpPr txBox="1"/>
          <p:nvPr/>
        </p:nvSpPr>
        <p:spPr>
          <a:xfrm>
            <a:off x="641267" y="1666060"/>
            <a:ext cx="10954024" cy="1323439"/>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Taskforce</a:t>
            </a:r>
            <a:r>
              <a:rPr kumimoji="0" lang="nl-BE" sz="4000" b="1" i="0" u="none" strike="noStrike" kern="1200" cap="none" spc="0" normalizeH="0" noProof="0" dirty="0" smtClean="0">
                <a:ln>
                  <a:noFill/>
                </a:ln>
                <a:solidFill>
                  <a:srgbClr val="1E64C8"/>
                </a:solidFill>
                <a:effectLst/>
                <a:uLnTx/>
                <a:uFillTx/>
                <a:latin typeface="Arial" panose="020B0604020202020204" pitchFamily="34" charset="0"/>
                <a:ea typeface="+mn-ea"/>
                <a:cs typeface="Arial" panose="020B0604020202020204" pitchFamily="34" charset="0"/>
              </a:rPr>
              <a:t> </a:t>
            </a: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a:t>
            </a:r>
            <a:r>
              <a:rPr kumimoji="0" lang="nl-BE" sz="4000" b="1" i="0" u="none" strike="noStrike" kern="1200" cap="none" spc="0" normalizeH="0" baseline="0" noProof="0" dirty="0" err="1" smtClean="0">
                <a:ln>
                  <a:noFill/>
                </a:ln>
                <a:solidFill>
                  <a:srgbClr val="1E64C8"/>
                </a:solidFill>
                <a:effectLst/>
                <a:uLnTx/>
                <a:uFillTx/>
                <a:latin typeface="Arial" panose="020B0604020202020204" pitchFamily="34" charset="0"/>
                <a:ea typeface="+mn-ea"/>
                <a:cs typeface="Arial" panose="020B0604020202020204" pitchFamily="34" charset="0"/>
              </a:rPr>
              <a:t>mismatc</a:t>
            </a:r>
            <a:r>
              <a:rPr lang="nl-BE" sz="4000" b="1" dirty="0" smtClean="0">
                <a:solidFill>
                  <a:srgbClr val="1E64C8"/>
                </a:solidFill>
                <a:latin typeface="Arial" panose="020B0604020202020204" pitchFamily="34" charset="0"/>
                <a:cs typeface="Arial" panose="020B0604020202020204" pitchFamily="34" charset="0"/>
              </a:rPr>
              <a:t>h” om werklozen sneller</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4000" b="1" dirty="0" smtClean="0">
                <a:solidFill>
                  <a:srgbClr val="1E64C8"/>
                </a:solidFill>
                <a:latin typeface="Arial" panose="020B0604020202020204" pitchFamily="34" charset="0"/>
                <a:cs typeface="Arial" panose="020B0604020202020204" pitchFamily="34" charset="0"/>
              </a:rPr>
              <a:t>dan vroeger te heroriënteren? </a:t>
            </a:r>
            <a:endParaRPr kumimoji="0" lang="nl-BE" sz="4000" b="1" i="0" u="none" strike="noStrike" kern="1200" cap="none" spc="0" normalizeH="0" baseline="0" noProof="0" dirty="0">
              <a:ln>
                <a:noFill/>
              </a:ln>
              <a:solidFill>
                <a:srgbClr val="1E64C8"/>
              </a:solidFill>
              <a:effectLst/>
              <a:uLnTx/>
              <a:uFillTx/>
              <a:latin typeface="Arial" panose="020B0604020202020204" pitchFamily="34" charset="0"/>
              <a:ea typeface="+mn-ea"/>
              <a:cs typeface="Arial" panose="020B0604020202020204" pitchFamily="34" charset="0"/>
            </a:endParaRPr>
          </a:p>
        </p:txBody>
      </p:sp>
      <p:sp>
        <p:nvSpPr>
          <p:cNvPr id="2" name="Gelijkbenige driehoek 1"/>
          <p:cNvSpPr/>
          <p:nvPr/>
        </p:nvSpPr>
        <p:spPr>
          <a:xfrm>
            <a:off x="961900" y="3975556"/>
            <a:ext cx="2802577" cy="1430977"/>
          </a:xfrm>
          <a:prstGeom prst="triangle">
            <a:avLst/>
          </a:prstGeom>
          <a:solidFill>
            <a:schemeClr val="bg1"/>
          </a:solidFill>
          <a:ln w="44450">
            <a:solidFill>
              <a:srgbClr val="1E64C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cxnSp>
        <p:nvCxnSpPr>
          <p:cNvPr id="6" name="Rechte verbindingslijn met pijl 5"/>
          <p:cNvCxnSpPr/>
          <p:nvPr/>
        </p:nvCxnSpPr>
        <p:spPr>
          <a:xfrm flipH="1" flipV="1">
            <a:off x="961900" y="3907486"/>
            <a:ext cx="581150" cy="581060"/>
          </a:xfrm>
          <a:prstGeom prst="straightConnector1">
            <a:avLst/>
          </a:prstGeom>
          <a:ln w="127000">
            <a:solidFill>
              <a:srgbClr val="1E64C8"/>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flipV="1">
            <a:off x="3211779" y="3907485"/>
            <a:ext cx="579600" cy="581061"/>
          </a:xfrm>
          <a:prstGeom prst="straightConnector1">
            <a:avLst/>
          </a:prstGeom>
          <a:ln w="127000">
            <a:solidFill>
              <a:srgbClr val="1E64C8"/>
            </a:solidFill>
            <a:tailEnd type="triangle"/>
          </a:ln>
        </p:spPr>
        <p:style>
          <a:lnRef idx="1">
            <a:schemeClr val="accent1"/>
          </a:lnRef>
          <a:fillRef idx="0">
            <a:schemeClr val="accent1"/>
          </a:fillRef>
          <a:effectRef idx="0">
            <a:schemeClr val="accent1"/>
          </a:effectRef>
          <a:fontRef idx="minor">
            <a:schemeClr val="tx1"/>
          </a:fontRef>
        </p:style>
      </p:cxnSp>
      <p:pic>
        <p:nvPicPr>
          <p:cNvPr id="5" name="Afbeelding 4"/>
          <p:cNvPicPr>
            <a:picLocks noChangeAspect="1"/>
          </p:cNvPicPr>
          <p:nvPr/>
        </p:nvPicPr>
        <p:blipFill rotWithShape="1">
          <a:blip r:embed="rId3"/>
          <a:srcRect t="4427" r="65959" b="62500"/>
          <a:stretch/>
        </p:blipFill>
        <p:spPr>
          <a:xfrm>
            <a:off x="7166166" y="3771900"/>
            <a:ext cx="4429125" cy="2419350"/>
          </a:xfrm>
          <a:prstGeom prst="rect">
            <a:avLst/>
          </a:prstGeom>
          <a:ln w="19050">
            <a:solidFill>
              <a:srgbClr val="1E64C8"/>
            </a:solidFill>
          </a:ln>
        </p:spPr>
      </p:pic>
      <p:sp>
        <p:nvSpPr>
          <p:cNvPr id="7" name="Pijl-links en -rechts 6"/>
          <p:cNvSpPr/>
          <p:nvPr/>
        </p:nvSpPr>
        <p:spPr>
          <a:xfrm>
            <a:off x="4899512" y="4386245"/>
            <a:ext cx="1581150" cy="609600"/>
          </a:xfrm>
          <a:prstGeom prst="leftRightArrow">
            <a:avLst/>
          </a:prstGeom>
          <a:solidFill>
            <a:schemeClr val="bg1">
              <a:alpha val="97000"/>
            </a:schemeClr>
          </a:solidFill>
          <a:ln w="2540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765199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641267" y="5407047"/>
            <a:ext cx="11182870" cy="707886"/>
          </a:xfrm>
          <a:prstGeom prst="rect">
            <a:avLst/>
          </a:prstGeom>
          <a:solidFill>
            <a:srgbClr val="1E64C8"/>
          </a:solidFill>
          <a:ln w="38100">
            <a:solidFill>
              <a:srgbClr val="1E64C8"/>
            </a:solidFill>
          </a:ln>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Hoe langer werkloos,</a:t>
            </a:r>
            <a:r>
              <a:rPr kumimoji="0" lang="nl-BE" sz="4000" b="1" i="0" u="none" strike="noStrike" kern="1200" cap="none" spc="0" normalizeH="0" noProof="0" dirty="0" smtClean="0">
                <a:ln>
                  <a:noFill/>
                </a:ln>
                <a:solidFill>
                  <a:prstClr val="white"/>
                </a:solidFill>
                <a:effectLst/>
                <a:uLnTx/>
                <a:uFillTx/>
                <a:latin typeface="Arial" panose="020B0604020202020204" pitchFamily="34" charset="0"/>
                <a:ea typeface="+mn-ea"/>
                <a:cs typeface="Arial" panose="020B0604020202020204" pitchFamily="34" charset="0"/>
              </a:rPr>
              <a:t> hoe lager kans op baan</a:t>
            </a:r>
            <a:endParaRPr kumimoji="0" lang="nl-BE"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kstvak 2"/>
          <p:cNvSpPr txBox="1">
            <a:spLocks noChangeAspect="1"/>
          </p:cNvSpPr>
          <p:nvPr/>
        </p:nvSpPr>
        <p:spPr>
          <a:xfrm>
            <a:off x="641267" y="495301"/>
            <a:ext cx="10941133" cy="4911746"/>
          </a:xfrm>
          <a:prstGeom prst="rect">
            <a:avLst/>
          </a:prstGeom>
          <a:noFill/>
          <a:ln w="38100">
            <a:solidFill>
              <a:srgbClr val="1E64C8"/>
            </a:solidFill>
          </a:ln>
        </p:spPr>
        <p:txBody>
          <a:bodyPr wrap="square" rtlCol="0">
            <a:noAutofit/>
          </a:bodyPr>
          <a:lstStyle/>
          <a:p>
            <a:pPr marL="136525" lvl="0" defTabSz="975276">
              <a:lnSpc>
                <a:spcPct val="114000"/>
              </a:lnSpc>
              <a:spcAft>
                <a:spcPts val="600"/>
              </a:spcAft>
              <a:buClr>
                <a:srgbClr val="1E64C8"/>
              </a:buClr>
            </a:pPr>
            <a:endParaRPr lang="nl-BE" sz="2000" dirty="0">
              <a:solidFill>
                <a:srgbClr val="1E64C8"/>
              </a:solidFill>
              <a:latin typeface="Arial"/>
            </a:endParaRPr>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620" y="1108800"/>
            <a:ext cx="2431483" cy="3686400"/>
          </a:xfrm>
          <a:prstGeom prst="rect">
            <a:avLst/>
          </a:prstGeom>
          <a:ln w="19050">
            <a:solidFill>
              <a:srgbClr val="B0AE50"/>
            </a:solidFill>
          </a:ln>
        </p:spPr>
      </p:pic>
      <p:pic>
        <p:nvPicPr>
          <p:cNvPr id="10" name="Afbeelding 9"/>
          <p:cNvPicPr>
            <a:picLocks noChangeAspect="1"/>
          </p:cNvPicPr>
          <p:nvPr/>
        </p:nvPicPr>
        <p:blipFill rotWithShape="1">
          <a:blip r:embed="rId4"/>
          <a:srcRect l="12903" t="19289" r="14129" b="5011"/>
          <a:stretch/>
        </p:blipFill>
        <p:spPr>
          <a:xfrm>
            <a:off x="3361456" y="564603"/>
            <a:ext cx="8178406" cy="4772545"/>
          </a:xfrm>
          <a:prstGeom prst="rect">
            <a:avLst/>
          </a:prstGeom>
        </p:spPr>
      </p:pic>
    </p:spTree>
    <p:extLst>
      <p:ext uri="{BB962C8B-B14F-4D97-AF65-F5344CB8AC3E}">
        <p14:creationId xmlns:p14="http://schemas.microsoft.com/office/powerpoint/2010/main" val="33189454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E64C8"/>
        </a:solidFill>
        <a:effectLst/>
      </p:bgPr>
    </p:bg>
    <p:spTree>
      <p:nvGrpSpPr>
        <p:cNvPr id="1" name=""/>
        <p:cNvGrpSpPr/>
        <p:nvPr/>
      </p:nvGrpSpPr>
      <p:grpSpPr>
        <a:xfrm>
          <a:off x="0" y="0"/>
          <a:ext cx="0" cy="0"/>
          <a:chOff x="0" y="0"/>
          <a:chExt cx="0" cy="0"/>
        </a:xfrm>
      </p:grpSpPr>
      <p:sp>
        <p:nvSpPr>
          <p:cNvPr id="9" name="Tekstvak 8"/>
          <p:cNvSpPr txBox="1"/>
          <p:nvPr/>
        </p:nvSpPr>
        <p:spPr>
          <a:xfrm>
            <a:off x="641267" y="937350"/>
            <a:ext cx="11000273" cy="424731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1. </a:t>
            </a:r>
            <a:r>
              <a:rPr kumimoji="0" lang="nl-BE" sz="4000" b="1" i="0" u="none" strike="noStrike" kern="1200" cap="none" spc="0" normalizeH="0" baseline="0" noProof="0" dirty="0">
                <a:ln>
                  <a:noFill/>
                </a:ln>
                <a:solidFill>
                  <a:srgbClr val="1E64C8"/>
                </a:solidFill>
                <a:effectLst/>
                <a:uLnTx/>
                <a:uFillTx/>
                <a:latin typeface="Arial" panose="020B0604020202020204" pitchFamily="34" charset="0"/>
                <a:ea typeface="+mn-ea"/>
                <a:cs typeface="Arial" panose="020B0604020202020204" pitchFamily="34" charset="0"/>
              </a:rPr>
              <a:t>Van “jobs, jobs, jobs” naar “opleiden, opleiden, opleiden</a:t>
            </a: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a:t>
            </a:r>
            <a:endParaRPr kumimoji="0" lang="nl-BE" sz="4000" b="1" i="0" u="none" strike="noStrike" kern="1200" cap="none" spc="0" normalizeH="0" baseline="0" noProof="0" dirty="0">
              <a:ln>
                <a:noFill/>
              </a:ln>
              <a:solidFill>
                <a:srgbClr val="1E64C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nl-BE"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 Gooi </a:t>
            </a:r>
            <a:r>
              <a:rPr kumimoji="0" lang="nl-BE"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ambities Vlaams regeerakkoord niet weg</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3. Het meest zuinige beleid is een evidence-based beleid</a:t>
            </a:r>
            <a:endParaRPr kumimoji="0" lang="nl-BE" sz="4000" b="1" i="0" u="none" strike="noStrike" kern="1200" cap="none" spc="0" normalizeH="0" baseline="0" noProof="0" dirty="0">
              <a:ln>
                <a:noFill/>
              </a:ln>
              <a:solidFill>
                <a:srgbClr val="1E64C8"/>
              </a:solidFill>
              <a:effectLst/>
              <a:uLnTx/>
              <a:uFillTx/>
              <a:latin typeface="Arial" panose="020B0604020202020204" pitchFamily="34" charset="0"/>
              <a:ea typeface="+mn-ea"/>
              <a:cs typeface="Arial" panose="020B0604020202020204" pitchFamily="34" charset="0"/>
            </a:endParaRPr>
          </a:p>
        </p:txBody>
      </p:sp>
      <p:sp>
        <p:nvSpPr>
          <p:cNvPr id="8" name="Tekstvak 7"/>
          <p:cNvSpPr txBox="1"/>
          <p:nvPr/>
        </p:nvSpPr>
        <p:spPr>
          <a:xfrm>
            <a:off x="641267" y="5492444"/>
            <a:ext cx="8068619" cy="707886"/>
          </a:xfrm>
          <a:prstGeom prst="rect">
            <a:avLst/>
          </a:prstGeom>
          <a:noFill/>
        </p:spPr>
        <p:txBody>
          <a:bodyPr wrap="none" rtlCol="0" anchor="ctr">
            <a:spAutoFit/>
          </a:bodyPr>
          <a:lstStyle/>
          <a:p>
            <a:pPr lvl="0">
              <a:defRPr/>
            </a:pPr>
            <a:r>
              <a:rPr lang="nl-BE" sz="4000" b="1" dirty="0">
                <a:solidFill>
                  <a:srgbClr val="B0AE50"/>
                </a:solidFill>
                <a:latin typeface="Arial" panose="020B0604020202020204" pitchFamily="34" charset="0"/>
                <a:cs typeface="Arial" panose="020B0604020202020204" pitchFamily="34" charset="0"/>
              </a:rPr>
              <a:t>Toekomst voorbereiden? Graag!</a:t>
            </a:r>
            <a:endParaRPr lang="nl-BE" sz="4000" b="1" dirty="0">
              <a:solidFill>
                <a:srgbClr val="B0AE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71540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B0AE50"/>
        </a:solidFill>
        <a:effectLst/>
      </p:bgPr>
    </p:bg>
    <p:spTree>
      <p:nvGrpSpPr>
        <p:cNvPr id="1" name=""/>
        <p:cNvGrpSpPr/>
        <p:nvPr/>
      </p:nvGrpSpPr>
      <p:grpSpPr>
        <a:xfrm>
          <a:off x="0" y="0"/>
          <a:ext cx="0" cy="0"/>
          <a:chOff x="0" y="0"/>
          <a:chExt cx="0" cy="0"/>
        </a:xfrm>
      </p:grpSpPr>
      <p:sp>
        <p:nvSpPr>
          <p:cNvPr id="4" name="Rechthoek 3"/>
          <p:cNvSpPr/>
          <p:nvPr/>
        </p:nvSpPr>
        <p:spPr>
          <a:xfrm>
            <a:off x="-118753" y="4621817"/>
            <a:ext cx="12310753" cy="226225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5" name="Rechthoek 4"/>
          <p:cNvSpPr/>
          <p:nvPr/>
        </p:nvSpPr>
        <p:spPr>
          <a:xfrm>
            <a:off x="-430852" y="4621817"/>
            <a:ext cx="13506450" cy="2558035"/>
          </a:xfrm>
          <a:prstGeom prst="rect">
            <a:avLst/>
          </a:prstGeom>
          <a:pattFill prst="wdDnDiag">
            <a:fgClr>
              <a:srgbClr val="1E64C8"/>
            </a:fgClr>
            <a:bgClr>
              <a:srgbClr val="B0AE50"/>
            </a:bgClr>
          </a:pattFill>
          <a:ln>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kstvak 7"/>
          <p:cNvSpPr txBox="1"/>
          <p:nvPr/>
        </p:nvSpPr>
        <p:spPr>
          <a:xfrm>
            <a:off x="641267" y="650397"/>
            <a:ext cx="9131026" cy="707886"/>
          </a:xfrm>
          <a:prstGeom prst="rect">
            <a:avLst/>
          </a:prstGeom>
          <a:noFill/>
        </p:spPr>
        <p:txBody>
          <a:bodyPr wrap="none" rtlCol="0" anchor="ctr">
            <a:spAutoFit/>
          </a:bodyPr>
          <a:lstStyle/>
          <a:p>
            <a:pPr lvl="0">
              <a:defRPr/>
            </a:pPr>
            <a:r>
              <a:rPr lang="nl-BE" sz="4000" b="1" dirty="0">
                <a:solidFill>
                  <a:prstClr val="white"/>
                </a:solidFill>
                <a:latin typeface="Arial" panose="020B0604020202020204" pitchFamily="34" charset="0"/>
                <a:cs typeface="Arial" panose="020B0604020202020204" pitchFamily="34" charset="0"/>
              </a:rPr>
              <a:t>Blijvende opdracht voor Vlaanderen:</a:t>
            </a:r>
          </a:p>
        </p:txBody>
      </p:sp>
      <p:sp>
        <p:nvSpPr>
          <p:cNvPr id="9" name="Tekstvak 8"/>
          <p:cNvSpPr txBox="1"/>
          <p:nvPr/>
        </p:nvSpPr>
        <p:spPr>
          <a:xfrm>
            <a:off x="641267" y="1601727"/>
            <a:ext cx="10475945" cy="1323439"/>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Werken meer laten lonen!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4000" b="1" dirty="0" smtClean="0">
                <a:solidFill>
                  <a:srgbClr val="1E64C8"/>
                </a:solidFill>
                <a:latin typeface="Arial" panose="020B0604020202020204" pitchFamily="34" charset="0"/>
                <a:cs typeface="Arial" panose="020B0604020202020204" pitchFamily="34" charset="0"/>
              </a:rPr>
              <a:t>En dit is wat Vlaamse regeerakkoord doet.</a:t>
            </a:r>
            <a:endParaRPr kumimoji="0" lang="nl-BE" sz="4000" b="1" i="0" u="none" strike="noStrike" kern="1200" cap="none" spc="0" normalizeH="0" baseline="0" noProof="0" dirty="0">
              <a:ln>
                <a:noFill/>
              </a:ln>
              <a:solidFill>
                <a:srgbClr val="1E64C8"/>
              </a:solidFill>
              <a:effectLst/>
              <a:uLnTx/>
              <a:uFillTx/>
              <a:latin typeface="Arial" panose="020B0604020202020204" pitchFamily="34" charset="0"/>
              <a:ea typeface="+mn-ea"/>
              <a:cs typeface="Arial" panose="020B0604020202020204" pitchFamily="34" charset="0"/>
            </a:endParaRPr>
          </a:p>
        </p:txBody>
      </p:sp>
      <p:sp>
        <p:nvSpPr>
          <p:cNvPr id="2" name="Gelijkbenige driehoek 1"/>
          <p:cNvSpPr/>
          <p:nvPr/>
        </p:nvSpPr>
        <p:spPr>
          <a:xfrm>
            <a:off x="961900" y="3190840"/>
            <a:ext cx="2802577" cy="1430977"/>
          </a:xfrm>
          <a:prstGeom prst="triangle">
            <a:avLst/>
          </a:prstGeom>
          <a:solidFill>
            <a:schemeClr val="bg1"/>
          </a:solidFill>
          <a:ln w="44450">
            <a:solidFill>
              <a:srgbClr val="1E64C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14" name="Tekstvak 13"/>
          <p:cNvSpPr txBox="1"/>
          <p:nvPr/>
        </p:nvSpPr>
        <p:spPr>
          <a:xfrm>
            <a:off x="5795156" y="3313765"/>
            <a:ext cx="6130955" cy="2616101"/>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nl-BE" sz="2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1. </a:t>
            </a:r>
            <a:r>
              <a:rPr kumimoji="0" lang="nl-BE" sz="2400" b="1"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Jobbonus</a:t>
            </a:r>
            <a:r>
              <a:rPr lang="nl-BE" sz="2400" b="1" dirty="0" smtClean="0">
                <a:solidFill>
                  <a:prstClr val="white"/>
                </a:solidFill>
                <a:latin typeface="Arial" panose="020B0604020202020204" pitchFamily="34" charset="0"/>
                <a:cs typeface="Arial" panose="020B0604020202020204" pitchFamily="34" charset="0"/>
              </a:rPr>
              <a:t>: meer netto voor wie weinig verdient.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nl-BE" sz="2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2. </a:t>
            </a:r>
            <a:r>
              <a:rPr lang="nl-BE" sz="2400" b="1" noProof="0" dirty="0" smtClean="0">
                <a:solidFill>
                  <a:prstClr val="white"/>
                </a:solidFill>
                <a:latin typeface="Arial" panose="020B0604020202020204" pitchFamily="34" charset="0"/>
                <a:cs typeface="Arial" panose="020B0604020202020204" pitchFamily="34" charset="0"/>
              </a:rPr>
              <a:t>Kinderopvang meer op maat van noden werkende bevolking.</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nl-BE" sz="2400" b="1" i="0" u="none" strike="noStrike" kern="1200" cap="none" spc="0" normalizeH="0" baseline="0" dirty="0" smtClean="0">
                <a:ln>
                  <a:noFill/>
                </a:ln>
                <a:solidFill>
                  <a:prstClr val="white"/>
                </a:solidFill>
                <a:effectLst/>
                <a:uLnTx/>
                <a:uFillTx/>
                <a:latin typeface="Arial" panose="020B0604020202020204" pitchFamily="34" charset="0"/>
                <a:ea typeface="+mn-ea"/>
                <a:cs typeface="Arial" panose="020B0604020202020204" pitchFamily="34" charset="0"/>
              </a:rPr>
              <a:t>3.</a:t>
            </a:r>
            <a:r>
              <a:rPr kumimoji="0" lang="nl-BE" sz="2400" b="1" i="0" u="none" strike="noStrike" kern="1200" cap="none" spc="0" normalizeH="0" dirty="0" smtClean="0">
                <a:ln>
                  <a:noFill/>
                </a:ln>
                <a:solidFill>
                  <a:prstClr val="white"/>
                </a:solidFill>
                <a:effectLst/>
                <a:uLnTx/>
                <a:uFillTx/>
                <a:latin typeface="Arial" panose="020B0604020202020204" pitchFamily="34" charset="0"/>
                <a:ea typeface="+mn-ea"/>
                <a:cs typeface="Arial" panose="020B0604020202020204" pitchFamily="34" charset="0"/>
              </a:rPr>
              <a:t> Sociale voordelen niet langer statuut- maar inkomensafhankelijk.</a:t>
            </a:r>
          </a:p>
        </p:txBody>
      </p:sp>
      <p:sp>
        <p:nvSpPr>
          <p:cNvPr id="3" name="Trapezium 2"/>
          <p:cNvSpPr/>
          <p:nvPr/>
        </p:nvSpPr>
        <p:spPr>
          <a:xfrm>
            <a:off x="-1068779" y="4621817"/>
            <a:ext cx="6863937" cy="2262249"/>
          </a:xfrm>
          <a:prstGeom prst="trapezoid">
            <a:avLst>
              <a:gd name="adj" fmla="val 89311"/>
            </a:avLst>
          </a:prstGeom>
          <a:solidFill>
            <a:schemeClr val="bg1"/>
          </a:solidFill>
          <a:ln w="444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3208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B0AE50"/>
        </a:solidFill>
        <a:effectLst/>
      </p:bgPr>
    </p:bg>
    <p:spTree>
      <p:nvGrpSpPr>
        <p:cNvPr id="1" name=""/>
        <p:cNvGrpSpPr/>
        <p:nvPr/>
      </p:nvGrpSpPr>
      <p:grpSpPr>
        <a:xfrm>
          <a:off x="0" y="0"/>
          <a:ext cx="0" cy="0"/>
          <a:chOff x="0" y="0"/>
          <a:chExt cx="0" cy="0"/>
        </a:xfrm>
      </p:grpSpPr>
      <p:sp>
        <p:nvSpPr>
          <p:cNvPr id="4" name="Rechthoek 3"/>
          <p:cNvSpPr/>
          <p:nvPr/>
        </p:nvSpPr>
        <p:spPr>
          <a:xfrm>
            <a:off x="-118753" y="4621817"/>
            <a:ext cx="12310753" cy="226225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5" name="Rechthoek 4"/>
          <p:cNvSpPr/>
          <p:nvPr/>
        </p:nvSpPr>
        <p:spPr>
          <a:xfrm>
            <a:off x="-430852" y="4621817"/>
            <a:ext cx="13506450" cy="2558035"/>
          </a:xfrm>
          <a:prstGeom prst="rect">
            <a:avLst/>
          </a:prstGeom>
          <a:pattFill prst="wdDnDiag">
            <a:fgClr>
              <a:srgbClr val="1E64C8"/>
            </a:fgClr>
            <a:bgClr>
              <a:srgbClr val="B0AE50"/>
            </a:bgClr>
          </a:pattFill>
          <a:ln>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kstvak 7"/>
          <p:cNvSpPr txBox="1"/>
          <p:nvPr/>
        </p:nvSpPr>
        <p:spPr>
          <a:xfrm>
            <a:off x="641267" y="650397"/>
            <a:ext cx="9131026" cy="707886"/>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Blijvende opdracht voor Vlaanderen:</a:t>
            </a:r>
          </a:p>
        </p:txBody>
      </p:sp>
      <p:sp>
        <p:nvSpPr>
          <p:cNvPr id="9" name="Tekstvak 8"/>
          <p:cNvSpPr txBox="1"/>
          <p:nvPr/>
        </p:nvSpPr>
        <p:spPr>
          <a:xfrm>
            <a:off x="641267" y="1601727"/>
            <a:ext cx="10475945" cy="1323439"/>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Werken meer laten lonen!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En dit is wat Vlaamse regeerakkoord doet.</a:t>
            </a:r>
            <a:endParaRPr kumimoji="0" lang="nl-BE" sz="4000" b="1" i="0" u="none" strike="noStrike" kern="1200" cap="none" spc="0" normalizeH="0" baseline="0" noProof="0" dirty="0">
              <a:ln>
                <a:noFill/>
              </a:ln>
              <a:solidFill>
                <a:srgbClr val="1E64C8"/>
              </a:solidFill>
              <a:effectLst/>
              <a:uLnTx/>
              <a:uFillTx/>
              <a:latin typeface="Arial" panose="020B0604020202020204" pitchFamily="34" charset="0"/>
              <a:ea typeface="+mn-ea"/>
              <a:cs typeface="Arial" panose="020B0604020202020204" pitchFamily="34" charset="0"/>
            </a:endParaRPr>
          </a:p>
        </p:txBody>
      </p:sp>
      <p:sp>
        <p:nvSpPr>
          <p:cNvPr id="2" name="Gelijkbenige driehoek 1"/>
          <p:cNvSpPr/>
          <p:nvPr/>
        </p:nvSpPr>
        <p:spPr>
          <a:xfrm>
            <a:off x="961900" y="3190840"/>
            <a:ext cx="2802577" cy="1430977"/>
          </a:xfrm>
          <a:prstGeom prst="triangle">
            <a:avLst/>
          </a:prstGeom>
          <a:solidFill>
            <a:schemeClr val="bg1"/>
          </a:solidFill>
          <a:ln w="44450">
            <a:solidFill>
              <a:srgbClr val="1E64C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14" name="Tekstvak 13"/>
          <p:cNvSpPr txBox="1"/>
          <p:nvPr/>
        </p:nvSpPr>
        <p:spPr>
          <a:xfrm>
            <a:off x="5795156" y="2995006"/>
            <a:ext cx="6130955" cy="156966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nl-BE" sz="2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Dit aanbodgerichte beleid is perfect complementair met vraaggerichte beleid dat macro-economisch aangewezen is om de groei aan te zwengelen.</a:t>
            </a:r>
          </a:p>
        </p:txBody>
      </p:sp>
      <p:sp>
        <p:nvSpPr>
          <p:cNvPr id="3" name="Trapezium 2"/>
          <p:cNvSpPr/>
          <p:nvPr/>
        </p:nvSpPr>
        <p:spPr>
          <a:xfrm>
            <a:off x="-1068779" y="4621817"/>
            <a:ext cx="6863937" cy="2262249"/>
          </a:xfrm>
          <a:prstGeom prst="trapezoid">
            <a:avLst>
              <a:gd name="adj" fmla="val 89311"/>
            </a:avLst>
          </a:prstGeom>
          <a:solidFill>
            <a:schemeClr val="bg1"/>
          </a:solidFill>
          <a:ln w="444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1527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E64C8"/>
        </a:solidFill>
        <a:effectLst/>
      </p:bgPr>
    </p:bg>
    <p:spTree>
      <p:nvGrpSpPr>
        <p:cNvPr id="1" name=""/>
        <p:cNvGrpSpPr/>
        <p:nvPr/>
      </p:nvGrpSpPr>
      <p:grpSpPr>
        <a:xfrm>
          <a:off x="0" y="0"/>
          <a:ext cx="0" cy="0"/>
          <a:chOff x="0" y="0"/>
          <a:chExt cx="0" cy="0"/>
        </a:xfrm>
      </p:grpSpPr>
      <p:sp>
        <p:nvSpPr>
          <p:cNvPr id="9" name="Tekstvak 8"/>
          <p:cNvSpPr txBox="1"/>
          <p:nvPr/>
        </p:nvSpPr>
        <p:spPr>
          <a:xfrm>
            <a:off x="641267" y="937350"/>
            <a:ext cx="11000273" cy="424731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1. </a:t>
            </a:r>
            <a:r>
              <a:rPr kumimoji="0" lang="nl-BE" sz="4000" b="1" i="0" u="none" strike="noStrike" kern="1200" cap="none" spc="0" normalizeH="0" baseline="0" noProof="0" dirty="0">
                <a:ln>
                  <a:noFill/>
                </a:ln>
                <a:solidFill>
                  <a:srgbClr val="1E64C8"/>
                </a:solidFill>
                <a:effectLst/>
                <a:uLnTx/>
                <a:uFillTx/>
                <a:latin typeface="Arial" panose="020B0604020202020204" pitchFamily="34" charset="0"/>
                <a:ea typeface="+mn-ea"/>
                <a:cs typeface="Arial" panose="020B0604020202020204" pitchFamily="34" charset="0"/>
              </a:rPr>
              <a:t>Van “jobs, jobs, jobs” naar “opleiden, opleiden, opleiden</a:t>
            </a: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a:t>
            </a:r>
            <a:endParaRPr kumimoji="0" lang="nl-BE" sz="4000" b="1" i="0" u="none" strike="noStrike" kern="1200" cap="none" spc="0" normalizeH="0" baseline="0" noProof="0" dirty="0">
              <a:ln>
                <a:noFill/>
              </a:ln>
              <a:solidFill>
                <a:srgbClr val="1E64C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nl-BE" sz="4000" b="1" i="0" u="none" strike="noStrike" kern="1200" cap="none" spc="0" normalizeH="0" baseline="0" noProof="0" dirty="0">
                <a:ln>
                  <a:noFill/>
                </a:ln>
                <a:solidFill>
                  <a:srgbClr val="1E64C8"/>
                </a:solidFill>
                <a:effectLst/>
                <a:uLnTx/>
                <a:uFillTx/>
                <a:latin typeface="Arial" panose="020B0604020202020204" pitchFamily="34" charset="0"/>
                <a:ea typeface="+mn-ea"/>
                <a:cs typeface="Arial" panose="020B0604020202020204" pitchFamily="34" charset="0"/>
              </a:rPr>
              <a:t>2. Gooi </a:t>
            </a: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ambities Vlaams regeerakkoord niet weg</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nl-BE"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3. Het meest zuinige beleid is een evidence-based beleid</a:t>
            </a:r>
            <a:endParaRPr kumimoji="0" lang="nl-BE"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kstvak 7"/>
          <p:cNvSpPr txBox="1"/>
          <p:nvPr/>
        </p:nvSpPr>
        <p:spPr>
          <a:xfrm>
            <a:off x="641267" y="5492444"/>
            <a:ext cx="8068619" cy="707886"/>
          </a:xfrm>
          <a:prstGeom prst="rect">
            <a:avLst/>
          </a:prstGeom>
          <a:noFill/>
        </p:spPr>
        <p:txBody>
          <a:bodyPr wrap="none" rtlCol="0" anchor="ctr">
            <a:spAutoFit/>
          </a:bodyPr>
          <a:lstStyle/>
          <a:p>
            <a:pPr lvl="0">
              <a:defRPr/>
            </a:pPr>
            <a:r>
              <a:rPr lang="nl-BE" sz="4000" b="1" dirty="0">
                <a:solidFill>
                  <a:srgbClr val="B0AE50"/>
                </a:solidFill>
                <a:latin typeface="Arial" panose="020B0604020202020204" pitchFamily="34" charset="0"/>
                <a:cs typeface="Arial" panose="020B0604020202020204" pitchFamily="34" charset="0"/>
              </a:rPr>
              <a:t>Toekomst voorbereiden? Graag!</a:t>
            </a:r>
            <a:endParaRPr lang="nl-BE" sz="4000" b="1" dirty="0">
              <a:solidFill>
                <a:srgbClr val="B0AE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74848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641267" y="5099270"/>
            <a:ext cx="10852765" cy="1323439"/>
          </a:xfrm>
          <a:prstGeom prst="rect">
            <a:avLst/>
          </a:prstGeom>
          <a:noFill/>
        </p:spPr>
        <p:txBody>
          <a:bodyPr wrap="square" rtlCol="0" anchor="ctr">
            <a:spAutoFit/>
          </a:bodyPr>
          <a:lstStyle/>
          <a:p>
            <a:r>
              <a:rPr lang="nl-BE" sz="4000" b="1" dirty="0" smtClean="0">
                <a:solidFill>
                  <a:srgbClr val="1E64C8"/>
                </a:solidFill>
                <a:latin typeface="Arial" panose="020B0604020202020204" pitchFamily="34" charset="0"/>
                <a:cs typeface="Arial" panose="020B0604020202020204" pitchFamily="34" charset="0"/>
              </a:rPr>
              <a:t>Toekomst arbeidsmarkt voorspellen is moeilijk </a:t>
            </a:r>
            <a:r>
              <a:rPr lang="nl-BE" sz="4000" b="1" dirty="0" smtClean="0">
                <a:solidFill>
                  <a:srgbClr val="B0AE50"/>
                </a:solidFill>
                <a:latin typeface="Arial" panose="020B0604020202020204" pitchFamily="34" charset="0"/>
                <a:cs typeface="Arial" panose="020B0604020202020204" pitchFamily="34" charset="0"/>
              </a:rPr>
              <a:t>maar voorbereiden is noodzakelijk!</a:t>
            </a:r>
            <a:endParaRPr lang="nl-BE" sz="4000" b="1" dirty="0">
              <a:solidFill>
                <a:srgbClr val="B0AE50"/>
              </a:solidFill>
              <a:latin typeface="Arial" panose="020B0604020202020204" pitchFamily="34" charset="0"/>
              <a:cs typeface="Arial" panose="020B0604020202020204" pitchFamily="34" charset="0"/>
            </a:endParaRPr>
          </a:p>
        </p:txBody>
      </p:sp>
      <p:sp>
        <p:nvSpPr>
          <p:cNvPr id="8" name="Tekstvak 7"/>
          <p:cNvSpPr txBox="1"/>
          <p:nvPr/>
        </p:nvSpPr>
        <p:spPr>
          <a:xfrm>
            <a:off x="641267" y="650397"/>
            <a:ext cx="4604146" cy="707886"/>
          </a:xfrm>
          <a:prstGeom prst="rect">
            <a:avLst/>
          </a:prstGeom>
          <a:noFill/>
        </p:spPr>
        <p:txBody>
          <a:bodyPr wrap="none" rtlCol="0" anchor="ctr">
            <a:spAutoFit/>
          </a:bodyPr>
          <a:lstStyle/>
          <a:p>
            <a:pPr lvl="0">
              <a:defRPr/>
            </a:pPr>
            <a:r>
              <a:rPr lang="nl-BE" sz="4000" b="1" dirty="0" smtClean="0">
                <a:solidFill>
                  <a:srgbClr val="1E64C8"/>
                </a:solidFill>
                <a:latin typeface="Arial" panose="020B0604020202020204" pitchFamily="34" charset="0"/>
                <a:cs typeface="Arial" panose="020B0604020202020204" pitchFamily="34" charset="0"/>
              </a:rPr>
              <a:t>First </a:t>
            </a:r>
            <a:r>
              <a:rPr lang="nl-BE" sz="4000" b="1" dirty="0" err="1" smtClean="0">
                <a:solidFill>
                  <a:srgbClr val="1E64C8"/>
                </a:solidFill>
                <a:latin typeface="Arial" panose="020B0604020202020204" pitchFamily="34" charset="0"/>
                <a:cs typeface="Arial" panose="020B0604020202020204" pitchFamily="34" charset="0"/>
              </a:rPr>
              <a:t>things</a:t>
            </a:r>
            <a:r>
              <a:rPr lang="nl-BE" sz="4000" b="1" dirty="0" smtClean="0">
                <a:solidFill>
                  <a:srgbClr val="1E64C8"/>
                </a:solidFill>
                <a:latin typeface="Arial" panose="020B0604020202020204" pitchFamily="34" charset="0"/>
                <a:cs typeface="Arial" panose="020B0604020202020204" pitchFamily="34" charset="0"/>
              </a:rPr>
              <a:t> first…</a:t>
            </a:r>
            <a:endParaRPr lang="nl-BE" sz="4000" b="1" dirty="0">
              <a:solidFill>
                <a:srgbClr val="1E64C8"/>
              </a:solidFill>
              <a:latin typeface="Arial" panose="020B0604020202020204" pitchFamily="34" charset="0"/>
              <a:cs typeface="Arial" panose="020B0604020202020204" pitchFamily="34" charset="0"/>
            </a:endParaRPr>
          </a:p>
        </p:txBody>
      </p:sp>
      <p:sp>
        <p:nvSpPr>
          <p:cNvPr id="9" name="Vijfhoek 8"/>
          <p:cNvSpPr/>
          <p:nvPr/>
        </p:nvSpPr>
        <p:spPr>
          <a:xfrm>
            <a:off x="641266" y="1780022"/>
            <a:ext cx="3456000" cy="1362077"/>
          </a:xfrm>
          <a:prstGeom prst="homePlate">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b="1" dirty="0" smtClean="0">
                <a:latin typeface="Arial" panose="020B0604020202020204" pitchFamily="34" charset="0"/>
                <a:cs typeface="Arial" panose="020B0604020202020204" pitchFamily="34" charset="0"/>
              </a:rPr>
              <a:t>Gezondheidscrisis</a:t>
            </a:r>
            <a:endParaRPr lang="nl-BE" sz="2200" b="1" dirty="0">
              <a:latin typeface="Arial" panose="020B0604020202020204" pitchFamily="34" charset="0"/>
              <a:cs typeface="Arial" panose="020B0604020202020204" pitchFamily="34" charset="0"/>
            </a:endParaRPr>
          </a:p>
        </p:txBody>
      </p:sp>
      <p:sp>
        <p:nvSpPr>
          <p:cNvPr id="11" name="Punthaak 10"/>
          <p:cNvSpPr/>
          <p:nvPr/>
        </p:nvSpPr>
        <p:spPr>
          <a:xfrm>
            <a:off x="3660608" y="1780021"/>
            <a:ext cx="3996000" cy="1362077"/>
          </a:xfrm>
          <a:prstGeom prst="chevron">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b="1" dirty="0" smtClean="0">
                <a:solidFill>
                  <a:schemeClr val="bg1"/>
                </a:solidFill>
                <a:latin typeface="Arial" panose="020B0604020202020204" pitchFamily="34" charset="0"/>
                <a:cs typeface="Arial" panose="020B0604020202020204" pitchFamily="34" charset="0"/>
              </a:rPr>
              <a:t>Economische activiteit</a:t>
            </a:r>
            <a:endParaRPr lang="nl-BE" sz="2200" b="1" dirty="0">
              <a:solidFill>
                <a:schemeClr val="bg1"/>
              </a:solidFill>
              <a:latin typeface="Arial" panose="020B0604020202020204" pitchFamily="34" charset="0"/>
              <a:cs typeface="Arial" panose="020B0604020202020204" pitchFamily="34" charset="0"/>
            </a:endParaRPr>
          </a:p>
        </p:txBody>
      </p:sp>
      <p:sp>
        <p:nvSpPr>
          <p:cNvPr id="12" name="Punthaak 11"/>
          <p:cNvSpPr/>
          <p:nvPr/>
        </p:nvSpPr>
        <p:spPr>
          <a:xfrm>
            <a:off x="7219950" y="1780021"/>
            <a:ext cx="3996000" cy="1362077"/>
          </a:xfrm>
          <a:prstGeom prst="chevron">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b="1" dirty="0" smtClean="0">
                <a:solidFill>
                  <a:schemeClr val="bg1"/>
                </a:solidFill>
                <a:latin typeface="Arial" panose="020B0604020202020204" pitchFamily="34" charset="0"/>
                <a:cs typeface="Arial" panose="020B0604020202020204" pitchFamily="34" charset="0"/>
              </a:rPr>
              <a:t>Bloei arbeidsmarkt</a:t>
            </a:r>
            <a:endParaRPr lang="nl-BE" sz="2200" b="1" dirty="0">
              <a:solidFill>
                <a:schemeClr val="bg1"/>
              </a:solidFill>
              <a:latin typeface="Arial" panose="020B0604020202020204" pitchFamily="34" charset="0"/>
              <a:cs typeface="Arial" panose="020B0604020202020204" pitchFamily="34" charset="0"/>
            </a:endParaRPr>
          </a:p>
        </p:txBody>
      </p:sp>
      <p:sp>
        <p:nvSpPr>
          <p:cNvPr id="14" name="Vijfhoek 13"/>
          <p:cNvSpPr/>
          <p:nvPr/>
        </p:nvSpPr>
        <p:spPr>
          <a:xfrm flipH="1">
            <a:off x="7759950" y="3449875"/>
            <a:ext cx="3456000" cy="1362077"/>
          </a:xfrm>
          <a:prstGeom prst="homePlate">
            <a:avLst/>
          </a:prstGeom>
          <a:solidFill>
            <a:srgbClr val="B0AE50"/>
          </a:solidFill>
          <a:ln w="28575">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b="1" dirty="0" smtClean="0">
                <a:solidFill>
                  <a:srgbClr val="1E64C8"/>
                </a:solidFill>
                <a:latin typeface="Arial" panose="020B0604020202020204" pitchFamily="34" charset="0"/>
                <a:cs typeface="Arial" panose="020B0604020202020204" pitchFamily="34" charset="0"/>
              </a:rPr>
              <a:t>Werkzaamheid op peil houden</a:t>
            </a:r>
            <a:endParaRPr lang="nl-BE" sz="2200" b="1" dirty="0">
              <a:solidFill>
                <a:srgbClr val="1E64C8"/>
              </a:solidFill>
              <a:latin typeface="Arial" panose="020B0604020202020204" pitchFamily="34" charset="0"/>
              <a:cs typeface="Arial" panose="020B0604020202020204" pitchFamily="34" charset="0"/>
            </a:endParaRPr>
          </a:p>
        </p:txBody>
      </p:sp>
      <p:sp>
        <p:nvSpPr>
          <p:cNvPr id="16" name="Punthaak 15"/>
          <p:cNvSpPr/>
          <p:nvPr/>
        </p:nvSpPr>
        <p:spPr>
          <a:xfrm flipH="1">
            <a:off x="4211566" y="3430409"/>
            <a:ext cx="3996000" cy="1362077"/>
          </a:xfrm>
          <a:prstGeom prst="chevron">
            <a:avLst/>
          </a:prstGeom>
          <a:solidFill>
            <a:srgbClr val="B0AE50"/>
          </a:solidFill>
          <a:ln w="28575">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b="1" dirty="0" smtClean="0">
                <a:solidFill>
                  <a:srgbClr val="1E64C8"/>
                </a:solidFill>
                <a:latin typeface="Arial" panose="020B0604020202020204" pitchFamily="34" charset="0"/>
                <a:cs typeface="Arial" panose="020B0604020202020204" pitchFamily="34" charset="0"/>
              </a:rPr>
              <a:t>Voldoende schouders onder sociale zekerheid</a:t>
            </a:r>
            <a:endParaRPr lang="nl-BE" sz="2200" b="1" dirty="0">
              <a:solidFill>
                <a:srgbClr val="1E64C8"/>
              </a:solidFill>
              <a:latin typeface="Arial" panose="020B0604020202020204" pitchFamily="34" charset="0"/>
              <a:cs typeface="Arial" panose="020B0604020202020204" pitchFamily="34" charset="0"/>
            </a:endParaRPr>
          </a:p>
        </p:txBody>
      </p:sp>
      <p:sp>
        <p:nvSpPr>
          <p:cNvPr id="17" name="Punthaak 16"/>
          <p:cNvSpPr/>
          <p:nvPr/>
        </p:nvSpPr>
        <p:spPr>
          <a:xfrm flipH="1">
            <a:off x="641266" y="3430409"/>
            <a:ext cx="3996000" cy="1362077"/>
          </a:xfrm>
          <a:prstGeom prst="chevron">
            <a:avLst/>
          </a:prstGeom>
          <a:solidFill>
            <a:srgbClr val="B0AE50"/>
          </a:solidFill>
          <a:ln w="28575">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b="1" dirty="0" smtClean="0">
                <a:solidFill>
                  <a:srgbClr val="1E64C8"/>
                </a:solidFill>
                <a:latin typeface="Arial" panose="020B0604020202020204" pitchFamily="34" charset="0"/>
                <a:cs typeface="Arial" panose="020B0604020202020204" pitchFamily="34" charset="0"/>
              </a:rPr>
              <a:t>Kwalitatieve zorg voor zieken van morgen</a:t>
            </a:r>
            <a:endParaRPr lang="nl-BE" sz="2200" b="1" dirty="0">
              <a:solidFill>
                <a:srgbClr val="1E64C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77811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641267" y="5407047"/>
            <a:ext cx="10678116" cy="707886"/>
          </a:xfrm>
          <a:prstGeom prst="rect">
            <a:avLst/>
          </a:prstGeom>
          <a:solidFill>
            <a:schemeClr val="bg1"/>
          </a:solidFill>
          <a:ln w="38100">
            <a:solidFill>
              <a:srgbClr val="1E64C8"/>
            </a:solidFill>
          </a:ln>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Waarom evidence-based beleid nu nodig is</a:t>
            </a:r>
            <a:endParaRPr kumimoji="0" lang="nl-BE" sz="4000" b="1" i="0" u="none" strike="noStrike" kern="1200" cap="none" spc="0" normalizeH="0" baseline="0" noProof="0" dirty="0">
              <a:ln>
                <a:noFill/>
              </a:ln>
              <a:solidFill>
                <a:srgbClr val="1E64C8"/>
              </a:solidFill>
              <a:effectLst/>
              <a:uLnTx/>
              <a:uFillTx/>
              <a:latin typeface="Arial" panose="020B0604020202020204" pitchFamily="34" charset="0"/>
              <a:ea typeface="+mn-ea"/>
              <a:cs typeface="Arial" panose="020B0604020202020204" pitchFamily="34" charset="0"/>
            </a:endParaRPr>
          </a:p>
        </p:txBody>
      </p:sp>
      <p:sp>
        <p:nvSpPr>
          <p:cNvPr id="3" name="Tekstvak 2"/>
          <p:cNvSpPr txBox="1">
            <a:spLocks noChangeAspect="1"/>
          </p:cNvSpPr>
          <p:nvPr/>
        </p:nvSpPr>
        <p:spPr>
          <a:xfrm>
            <a:off x="641267" y="495301"/>
            <a:ext cx="10941133" cy="4911746"/>
          </a:xfrm>
          <a:prstGeom prst="rect">
            <a:avLst/>
          </a:prstGeom>
          <a:noFill/>
          <a:ln w="38100">
            <a:solidFill>
              <a:srgbClr val="1E64C8"/>
            </a:solidFill>
          </a:ln>
        </p:spPr>
        <p:txBody>
          <a:bodyPr wrap="square" rtlCol="0">
            <a:noAutofit/>
          </a:bodyPr>
          <a:lstStyle/>
          <a:p>
            <a:pPr marL="479425" lvl="0" indent="-342900" defTabSz="975276">
              <a:lnSpc>
                <a:spcPct val="114000"/>
              </a:lnSpc>
              <a:spcAft>
                <a:spcPts val="600"/>
              </a:spcAft>
              <a:buClr>
                <a:srgbClr val="1E64C8"/>
              </a:buClr>
              <a:buFont typeface="Arial" panose="020B0604020202020204" pitchFamily="34" charset="0"/>
              <a:buChar char="−"/>
            </a:pPr>
            <a:r>
              <a:rPr lang="nl-BE" sz="2400" b="1" dirty="0">
                <a:solidFill>
                  <a:srgbClr val="1E64C8"/>
                </a:solidFill>
                <a:latin typeface="Arial"/>
              </a:rPr>
              <a:t>Ons arbeidsmarktbeleid heeft verregaande </a:t>
            </a:r>
            <a:r>
              <a:rPr lang="nl-BE" sz="2400" b="1" dirty="0" smtClean="0">
                <a:solidFill>
                  <a:srgbClr val="1E64C8"/>
                </a:solidFill>
                <a:latin typeface="Arial"/>
              </a:rPr>
              <a:t>consequenties.</a:t>
            </a:r>
            <a:endParaRPr lang="nl-BE" sz="2400" b="1" dirty="0">
              <a:solidFill>
                <a:srgbClr val="1E64C8"/>
              </a:solidFill>
              <a:latin typeface="Arial"/>
            </a:endParaRPr>
          </a:p>
          <a:p>
            <a:pPr marL="954900" lvl="1" indent="-342900" defTabSz="342900">
              <a:lnSpc>
                <a:spcPct val="114000"/>
              </a:lnSpc>
              <a:spcAft>
                <a:spcPts val="600"/>
              </a:spcAft>
              <a:buClr>
                <a:srgbClr val="1E64C8"/>
              </a:buClr>
              <a:buFont typeface="Arial" panose="020B0604020202020204" pitchFamily="34" charset="0"/>
              <a:buChar char="−"/>
            </a:pPr>
            <a:r>
              <a:rPr lang="nl-BE" sz="2000" dirty="0">
                <a:solidFill>
                  <a:srgbClr val="1E64C8"/>
                </a:solidFill>
                <a:latin typeface="Arial"/>
              </a:rPr>
              <a:t>In strikte zin besteden we ongeveer 3% van ons BBP aan passief en actief arbeidsmarktbeleid.</a:t>
            </a:r>
          </a:p>
          <a:p>
            <a:pPr marL="954900" lvl="1" indent="-342900" defTabSz="342900">
              <a:lnSpc>
                <a:spcPct val="114000"/>
              </a:lnSpc>
              <a:spcAft>
                <a:spcPts val="600"/>
              </a:spcAft>
              <a:buClr>
                <a:srgbClr val="1E64C8"/>
              </a:buClr>
              <a:buFont typeface="Arial" panose="020B0604020202020204" pitchFamily="34" charset="0"/>
              <a:buChar char="−"/>
            </a:pPr>
            <a:r>
              <a:rPr lang="nl-BE" sz="2000" dirty="0">
                <a:solidFill>
                  <a:srgbClr val="1E64C8"/>
                </a:solidFill>
                <a:latin typeface="Arial"/>
              </a:rPr>
              <a:t>In brede zin heeft arbeidsmarktbeleid enorme impact op </a:t>
            </a:r>
            <a:r>
              <a:rPr lang="nl-BE" sz="2000" dirty="0" smtClean="0">
                <a:solidFill>
                  <a:srgbClr val="1E64C8"/>
                </a:solidFill>
                <a:latin typeface="Arial"/>
              </a:rPr>
              <a:t>welvaart.</a:t>
            </a:r>
            <a:endParaRPr lang="nl-BE" sz="2000" dirty="0">
              <a:solidFill>
                <a:srgbClr val="1E64C8"/>
              </a:solidFill>
              <a:latin typeface="Arial"/>
            </a:endParaRPr>
          </a:p>
          <a:p>
            <a:pPr marL="479425" lvl="0" indent="-342900" defTabSz="975276">
              <a:lnSpc>
                <a:spcPct val="114000"/>
              </a:lnSpc>
              <a:spcAft>
                <a:spcPts val="600"/>
              </a:spcAft>
              <a:buClr>
                <a:srgbClr val="1E64C8"/>
              </a:buClr>
              <a:buFont typeface="Arial" panose="020B0604020202020204" pitchFamily="34" charset="0"/>
              <a:buChar char="−"/>
            </a:pPr>
            <a:r>
              <a:rPr lang="nl-BE" sz="2400" b="1" dirty="0" smtClean="0">
                <a:solidFill>
                  <a:srgbClr val="1E64C8"/>
                </a:solidFill>
                <a:latin typeface="Arial"/>
              </a:rPr>
              <a:t>Maar </a:t>
            </a:r>
            <a:r>
              <a:rPr lang="nl-BE" sz="2400" b="1" dirty="0">
                <a:solidFill>
                  <a:srgbClr val="1E64C8"/>
                </a:solidFill>
                <a:latin typeface="Arial"/>
              </a:rPr>
              <a:t>we evalueren amper </a:t>
            </a:r>
            <a:r>
              <a:rPr lang="nl-BE" sz="2400" b="1" i="1" dirty="0">
                <a:solidFill>
                  <a:srgbClr val="1E64C8"/>
                </a:solidFill>
                <a:latin typeface="Arial"/>
              </a:rPr>
              <a:t>ex post</a:t>
            </a:r>
            <a:r>
              <a:rPr lang="nl-BE" sz="2400" b="1" dirty="0">
                <a:solidFill>
                  <a:srgbClr val="1E64C8"/>
                </a:solidFill>
                <a:latin typeface="Arial"/>
              </a:rPr>
              <a:t> of beleid adequaat is …</a:t>
            </a:r>
          </a:p>
          <a:p>
            <a:pPr marL="954900" lvl="1" indent="-342900" defTabSz="342900">
              <a:lnSpc>
                <a:spcPct val="114000"/>
              </a:lnSpc>
              <a:spcAft>
                <a:spcPts val="600"/>
              </a:spcAft>
              <a:buClr>
                <a:srgbClr val="1E64C8"/>
              </a:buClr>
              <a:buFont typeface="Arial" panose="020B0604020202020204" pitchFamily="34" charset="0"/>
              <a:buChar char="−"/>
            </a:pPr>
            <a:r>
              <a:rPr lang="nl-BE" sz="2000" dirty="0">
                <a:solidFill>
                  <a:srgbClr val="1E64C8"/>
                </a:solidFill>
                <a:latin typeface="Arial"/>
              </a:rPr>
              <a:t>Slechts </a:t>
            </a:r>
            <a:r>
              <a:rPr lang="nl-BE" sz="2000" i="1" dirty="0">
                <a:solidFill>
                  <a:srgbClr val="1E64C8"/>
                </a:solidFill>
                <a:latin typeface="Arial"/>
              </a:rPr>
              <a:t>ad hoc </a:t>
            </a:r>
            <a:r>
              <a:rPr lang="nl-BE" sz="2000" dirty="0">
                <a:solidFill>
                  <a:srgbClr val="1E64C8"/>
                </a:solidFill>
                <a:latin typeface="Arial"/>
              </a:rPr>
              <a:t>evaluatieprogramma’s (zoals </a:t>
            </a:r>
            <a:r>
              <a:rPr lang="nl-BE" sz="2000" dirty="0" smtClean="0">
                <a:solidFill>
                  <a:srgbClr val="1E64C8"/>
                </a:solidFill>
                <a:latin typeface="Arial"/>
              </a:rPr>
              <a:t>VIONA).</a:t>
            </a:r>
            <a:endParaRPr lang="nl-BE" sz="2000" dirty="0">
              <a:solidFill>
                <a:srgbClr val="1E64C8"/>
              </a:solidFill>
              <a:latin typeface="Arial"/>
            </a:endParaRPr>
          </a:p>
          <a:p>
            <a:pPr marL="479425" lvl="0" indent="-342900" defTabSz="975276">
              <a:lnSpc>
                <a:spcPct val="114000"/>
              </a:lnSpc>
              <a:spcAft>
                <a:spcPts val="600"/>
              </a:spcAft>
              <a:buClr>
                <a:srgbClr val="1E64C8"/>
              </a:buClr>
              <a:buFont typeface="Arial" panose="020B0604020202020204" pitchFamily="34" charset="0"/>
              <a:buChar char="−"/>
            </a:pPr>
            <a:r>
              <a:rPr lang="nl-BE" sz="2400" b="1" dirty="0" smtClean="0">
                <a:solidFill>
                  <a:srgbClr val="1E64C8"/>
                </a:solidFill>
                <a:latin typeface="Arial"/>
              </a:rPr>
              <a:t>Laat </a:t>
            </a:r>
            <a:r>
              <a:rPr lang="nl-BE" sz="2400" b="1" dirty="0">
                <a:solidFill>
                  <a:srgbClr val="1E64C8"/>
                </a:solidFill>
                <a:latin typeface="Arial"/>
              </a:rPr>
              <a:t>staan dat we vaak </a:t>
            </a:r>
            <a:r>
              <a:rPr lang="nl-BE" sz="2400" b="1" i="1" dirty="0">
                <a:solidFill>
                  <a:srgbClr val="1E64C8"/>
                </a:solidFill>
                <a:latin typeface="Arial"/>
              </a:rPr>
              <a:t>ex ante </a:t>
            </a:r>
            <a:r>
              <a:rPr lang="nl-BE" sz="2400" b="1" dirty="0">
                <a:solidFill>
                  <a:srgbClr val="1E64C8"/>
                </a:solidFill>
                <a:latin typeface="Arial"/>
              </a:rPr>
              <a:t>beleidskeuzes op evidence-based gronden nemen</a:t>
            </a:r>
            <a:r>
              <a:rPr lang="nl-BE" sz="2400" b="1" i="1" dirty="0">
                <a:solidFill>
                  <a:srgbClr val="1E64C8"/>
                </a:solidFill>
                <a:latin typeface="Arial"/>
              </a:rPr>
              <a:t>.</a:t>
            </a:r>
          </a:p>
          <a:p>
            <a:pPr marL="479425" lvl="0" indent="-342900" defTabSz="975276">
              <a:lnSpc>
                <a:spcPct val="114000"/>
              </a:lnSpc>
              <a:spcAft>
                <a:spcPts val="600"/>
              </a:spcAft>
              <a:buClr>
                <a:srgbClr val="1E64C8"/>
              </a:buClr>
              <a:buFont typeface="Arial" panose="020B0604020202020204" pitchFamily="34" charset="0"/>
              <a:buChar char="−"/>
            </a:pPr>
            <a:r>
              <a:rPr lang="nl-BE" sz="2400" b="1" dirty="0">
                <a:solidFill>
                  <a:srgbClr val="1E64C8"/>
                </a:solidFill>
                <a:latin typeface="Arial"/>
              </a:rPr>
              <a:t>Gevolg: we zetten schaarse middelen niet doelmatig in en missen kansen om welvaartstaat te versterken.</a:t>
            </a:r>
          </a:p>
          <a:p>
            <a:pPr marL="954900" lvl="1" indent="-342900" defTabSz="342900">
              <a:lnSpc>
                <a:spcPct val="114000"/>
              </a:lnSpc>
              <a:spcAft>
                <a:spcPts val="600"/>
              </a:spcAft>
              <a:buClr>
                <a:srgbClr val="1E64C8"/>
              </a:buClr>
              <a:buFont typeface="Arial" panose="020B0604020202020204" pitchFamily="34" charset="0"/>
              <a:buChar char="−"/>
            </a:pPr>
            <a:r>
              <a:rPr lang="nl-BE" sz="2000" dirty="0" smtClean="0">
                <a:solidFill>
                  <a:srgbClr val="1E64C8"/>
                </a:solidFill>
                <a:latin typeface="Arial"/>
              </a:rPr>
              <a:t>Middelen door coronacrisis niet minder schaars, ruimte voor fouten beperkter.</a:t>
            </a:r>
            <a:endParaRPr lang="nl-BE" sz="2000" dirty="0">
              <a:solidFill>
                <a:srgbClr val="1E64C8"/>
              </a:solidFill>
              <a:latin typeface="Arial"/>
            </a:endParaRPr>
          </a:p>
        </p:txBody>
      </p:sp>
    </p:spTree>
    <p:extLst>
      <p:ext uri="{BB962C8B-B14F-4D97-AF65-F5344CB8AC3E}">
        <p14:creationId xmlns:p14="http://schemas.microsoft.com/office/powerpoint/2010/main" val="11390075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641267" y="5407047"/>
            <a:ext cx="7850226" cy="707886"/>
          </a:xfrm>
          <a:prstGeom prst="rect">
            <a:avLst/>
          </a:prstGeom>
          <a:solidFill>
            <a:schemeClr val="bg1"/>
          </a:solidFill>
          <a:ln w="38100">
            <a:solidFill>
              <a:srgbClr val="1E64C8"/>
            </a:solidFill>
          </a:ln>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Hoe evidence-based</a:t>
            </a:r>
            <a:r>
              <a:rPr kumimoji="0" lang="nl-BE" sz="4000" b="1" i="0" u="none" strike="noStrike" kern="1200" cap="none" spc="0" normalizeH="0" noProof="0" dirty="0" smtClean="0">
                <a:ln>
                  <a:noFill/>
                </a:ln>
                <a:solidFill>
                  <a:srgbClr val="1E64C8"/>
                </a:solidFill>
                <a:effectLst/>
                <a:uLnTx/>
                <a:uFillTx/>
                <a:latin typeface="Arial" panose="020B0604020202020204" pitchFamily="34" charset="0"/>
                <a:ea typeface="+mn-ea"/>
                <a:cs typeface="Arial" panose="020B0604020202020204" pitchFamily="34" charset="0"/>
              </a:rPr>
              <a:t> beleid? (1)</a:t>
            </a:r>
            <a:endParaRPr kumimoji="0" lang="nl-BE" sz="4000" b="1" i="0" u="none" strike="noStrike" kern="1200" cap="none" spc="0" normalizeH="0" baseline="0" noProof="0" dirty="0">
              <a:ln>
                <a:noFill/>
              </a:ln>
              <a:solidFill>
                <a:srgbClr val="1E64C8"/>
              </a:solidFill>
              <a:effectLst/>
              <a:uLnTx/>
              <a:uFillTx/>
              <a:latin typeface="Arial" panose="020B0604020202020204" pitchFamily="34" charset="0"/>
              <a:ea typeface="+mn-ea"/>
              <a:cs typeface="Arial" panose="020B0604020202020204" pitchFamily="34" charset="0"/>
            </a:endParaRPr>
          </a:p>
        </p:txBody>
      </p:sp>
      <p:sp>
        <p:nvSpPr>
          <p:cNvPr id="3" name="Tekstvak 2"/>
          <p:cNvSpPr txBox="1">
            <a:spLocks noChangeAspect="1"/>
          </p:cNvSpPr>
          <p:nvPr/>
        </p:nvSpPr>
        <p:spPr>
          <a:xfrm>
            <a:off x="641267" y="495301"/>
            <a:ext cx="10941133" cy="4911746"/>
          </a:xfrm>
          <a:prstGeom prst="rect">
            <a:avLst/>
          </a:prstGeom>
          <a:noFill/>
          <a:ln w="38100">
            <a:solidFill>
              <a:srgbClr val="1E64C8"/>
            </a:solidFill>
          </a:ln>
        </p:spPr>
        <p:txBody>
          <a:bodyPr wrap="square" rtlCol="0">
            <a:noAutofit/>
          </a:bodyPr>
          <a:lstStyle/>
          <a:p>
            <a:pPr marL="479425" lvl="0" indent="-342900" defTabSz="975276">
              <a:lnSpc>
                <a:spcPct val="110000"/>
              </a:lnSpc>
              <a:spcAft>
                <a:spcPts val="600"/>
              </a:spcAft>
              <a:buClr>
                <a:srgbClr val="1E64C8"/>
              </a:buClr>
              <a:buFont typeface="Arial" panose="020B0604020202020204" pitchFamily="34" charset="0"/>
              <a:buChar char="−"/>
            </a:pPr>
            <a:r>
              <a:rPr lang="nl-BE" sz="2400" b="1" dirty="0" smtClean="0">
                <a:solidFill>
                  <a:srgbClr val="1E64C8"/>
                </a:solidFill>
                <a:latin typeface="Arial"/>
              </a:rPr>
              <a:t>Schep ruimte in budget door schrappen ondoelmatig beleid.</a:t>
            </a:r>
            <a:endParaRPr lang="nl-BE" sz="2400" b="1" dirty="0">
              <a:solidFill>
                <a:srgbClr val="1E64C8"/>
              </a:solidFill>
              <a:latin typeface="Arial"/>
            </a:endParaRPr>
          </a:p>
          <a:p>
            <a:pPr marL="954900" lvl="1" indent="-342900" defTabSz="342900">
              <a:lnSpc>
                <a:spcPct val="110000"/>
              </a:lnSpc>
              <a:spcAft>
                <a:spcPts val="600"/>
              </a:spcAft>
              <a:buClr>
                <a:srgbClr val="1E64C8"/>
              </a:buClr>
              <a:buFont typeface="Arial" panose="020B0604020202020204" pitchFamily="34" charset="0"/>
              <a:buChar char="−"/>
            </a:pPr>
            <a:r>
              <a:rPr lang="nl-BE" sz="2000" dirty="0" smtClean="0">
                <a:solidFill>
                  <a:srgbClr val="1E64C8"/>
                </a:solidFill>
                <a:latin typeface="Arial"/>
              </a:rPr>
              <a:t>Wetenschappelijk onderzoek erg kritisch omtrent doelmatigheid werkgeverssubsidies.</a:t>
            </a:r>
            <a:endParaRPr lang="nl-BE" sz="2000" dirty="0">
              <a:solidFill>
                <a:srgbClr val="1E64C8"/>
              </a:solidFill>
              <a:latin typeface="Arial"/>
            </a:endParaRPr>
          </a:p>
          <a:p>
            <a:pPr marL="479425" lvl="0" indent="-342900" defTabSz="975276">
              <a:lnSpc>
                <a:spcPct val="110000"/>
              </a:lnSpc>
              <a:spcAft>
                <a:spcPts val="600"/>
              </a:spcAft>
              <a:buClr>
                <a:srgbClr val="1E64C8"/>
              </a:buClr>
              <a:buFont typeface="Arial" panose="020B0604020202020204" pitchFamily="34" charset="0"/>
              <a:buChar char="−"/>
            </a:pPr>
            <a:endParaRPr lang="nl-BE" sz="2400" b="1" dirty="0" smtClean="0">
              <a:solidFill>
                <a:srgbClr val="1E64C8"/>
              </a:solidFill>
              <a:latin typeface="Arial"/>
            </a:endParaRPr>
          </a:p>
          <a:p>
            <a:pPr marL="479425" lvl="0" indent="-342900" defTabSz="975276">
              <a:lnSpc>
                <a:spcPct val="110000"/>
              </a:lnSpc>
              <a:spcAft>
                <a:spcPts val="600"/>
              </a:spcAft>
              <a:buClr>
                <a:srgbClr val="1E64C8"/>
              </a:buClr>
              <a:buFont typeface="Arial" panose="020B0604020202020204" pitchFamily="34" charset="0"/>
              <a:buChar char="−"/>
            </a:pPr>
            <a:endParaRPr lang="nl-BE" sz="2400" b="1" dirty="0">
              <a:solidFill>
                <a:srgbClr val="1E64C8"/>
              </a:solidFill>
              <a:latin typeface="Arial"/>
            </a:endParaRPr>
          </a:p>
          <a:p>
            <a:pPr marL="479425" lvl="0" indent="-342900" defTabSz="975276">
              <a:lnSpc>
                <a:spcPct val="110000"/>
              </a:lnSpc>
              <a:spcAft>
                <a:spcPts val="600"/>
              </a:spcAft>
              <a:buClr>
                <a:srgbClr val="1E64C8"/>
              </a:buClr>
              <a:buFont typeface="Arial" panose="020B0604020202020204" pitchFamily="34" charset="0"/>
              <a:buChar char="−"/>
            </a:pPr>
            <a:endParaRPr lang="nl-BE" sz="2400" b="1" dirty="0" smtClean="0">
              <a:solidFill>
                <a:srgbClr val="1E64C8"/>
              </a:solidFill>
              <a:latin typeface="Arial"/>
            </a:endParaRPr>
          </a:p>
          <a:p>
            <a:pPr marL="479425" lvl="0" indent="-342900" defTabSz="975276">
              <a:lnSpc>
                <a:spcPct val="110000"/>
              </a:lnSpc>
              <a:spcAft>
                <a:spcPts val="600"/>
              </a:spcAft>
              <a:buClr>
                <a:srgbClr val="1E64C8"/>
              </a:buClr>
              <a:buFont typeface="Arial" panose="020B0604020202020204" pitchFamily="34" charset="0"/>
              <a:buChar char="−"/>
            </a:pPr>
            <a:endParaRPr lang="nl-BE" sz="2400" b="1" dirty="0">
              <a:solidFill>
                <a:srgbClr val="1E64C8"/>
              </a:solidFill>
              <a:latin typeface="Arial"/>
            </a:endParaRPr>
          </a:p>
          <a:p>
            <a:pPr marL="479425" lvl="0" indent="-342900" defTabSz="975276">
              <a:lnSpc>
                <a:spcPct val="110000"/>
              </a:lnSpc>
              <a:spcAft>
                <a:spcPts val="600"/>
              </a:spcAft>
              <a:buClr>
                <a:srgbClr val="1E64C8"/>
              </a:buClr>
              <a:buFont typeface="Arial" panose="020B0604020202020204" pitchFamily="34" charset="0"/>
              <a:buChar char="−"/>
            </a:pPr>
            <a:endParaRPr lang="nl-BE" sz="2400" b="1" dirty="0" smtClean="0">
              <a:solidFill>
                <a:srgbClr val="1E64C8"/>
              </a:solidFill>
              <a:latin typeface="Arial"/>
            </a:endParaRPr>
          </a:p>
          <a:p>
            <a:pPr marL="479425" lvl="0" indent="-342900" defTabSz="975276">
              <a:lnSpc>
                <a:spcPct val="110000"/>
              </a:lnSpc>
              <a:spcAft>
                <a:spcPts val="600"/>
              </a:spcAft>
              <a:buClr>
                <a:srgbClr val="1E64C8"/>
              </a:buClr>
              <a:buFont typeface="Arial" panose="020B0604020202020204" pitchFamily="34" charset="0"/>
              <a:buChar char="−"/>
            </a:pPr>
            <a:endParaRPr lang="nl-BE" sz="2400" b="1" dirty="0">
              <a:solidFill>
                <a:srgbClr val="1E64C8"/>
              </a:solidFill>
              <a:latin typeface="Arial"/>
            </a:endParaRPr>
          </a:p>
          <a:p>
            <a:pPr marL="479425" lvl="0" indent="-342900" defTabSz="975276">
              <a:lnSpc>
                <a:spcPct val="110000"/>
              </a:lnSpc>
              <a:spcAft>
                <a:spcPts val="600"/>
              </a:spcAft>
              <a:buClr>
                <a:srgbClr val="1E64C8"/>
              </a:buClr>
              <a:buFont typeface="Arial" panose="020B0604020202020204" pitchFamily="34" charset="0"/>
              <a:buChar char="−"/>
            </a:pPr>
            <a:r>
              <a:rPr lang="nl-BE" sz="2400" b="1" dirty="0" smtClean="0">
                <a:solidFill>
                  <a:srgbClr val="1E64C8"/>
                </a:solidFill>
                <a:latin typeface="Arial"/>
              </a:rPr>
              <a:t>Baseer nieuw beleid op synthese van wetenschappelijke literatuur.</a:t>
            </a:r>
            <a:endParaRPr lang="nl-BE" sz="2400" b="1" dirty="0">
              <a:solidFill>
                <a:srgbClr val="1E64C8"/>
              </a:solidFill>
              <a:latin typeface="Arial"/>
            </a:endParaRPr>
          </a:p>
          <a:p>
            <a:pPr marL="954900" lvl="1" indent="-342900" defTabSz="342900">
              <a:lnSpc>
                <a:spcPct val="110000"/>
              </a:lnSpc>
              <a:spcAft>
                <a:spcPts val="600"/>
              </a:spcAft>
              <a:buClr>
                <a:srgbClr val="1E64C8"/>
              </a:buClr>
              <a:buFont typeface="Arial" panose="020B0604020202020204" pitchFamily="34" charset="0"/>
              <a:buChar char="−"/>
            </a:pPr>
            <a:r>
              <a:rPr lang="nl-BE" sz="2000" dirty="0" smtClean="0">
                <a:solidFill>
                  <a:srgbClr val="1E64C8"/>
                </a:solidFill>
                <a:latin typeface="Arial"/>
              </a:rPr>
              <a:t>Omgekeerde: ideologie/buikgevoel laten bevestigen door “</a:t>
            </a:r>
            <a:r>
              <a:rPr lang="nl-BE" sz="2000" dirty="0" err="1" smtClean="0">
                <a:solidFill>
                  <a:srgbClr val="1E64C8"/>
                </a:solidFill>
                <a:latin typeface="Arial"/>
              </a:rPr>
              <a:t>cherry</a:t>
            </a:r>
            <a:r>
              <a:rPr lang="nl-BE" sz="2000" dirty="0" smtClean="0">
                <a:solidFill>
                  <a:srgbClr val="1E64C8"/>
                </a:solidFill>
                <a:latin typeface="Arial"/>
              </a:rPr>
              <a:t> </a:t>
            </a:r>
            <a:r>
              <a:rPr lang="nl-BE" sz="2000" dirty="0" err="1" smtClean="0">
                <a:solidFill>
                  <a:srgbClr val="1E64C8"/>
                </a:solidFill>
                <a:latin typeface="Arial"/>
              </a:rPr>
              <a:t>picking</a:t>
            </a:r>
            <a:r>
              <a:rPr lang="nl-BE" sz="2000" dirty="0" smtClean="0">
                <a:solidFill>
                  <a:srgbClr val="1E64C8"/>
                </a:solidFill>
                <a:latin typeface="Arial"/>
              </a:rPr>
              <a:t>” uit literatuur.</a:t>
            </a:r>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7286" y="1484174"/>
            <a:ext cx="1964627" cy="2610000"/>
          </a:xfrm>
          <a:prstGeom prst="rect">
            <a:avLst/>
          </a:prstGeom>
          <a:ln w="19050">
            <a:solidFill>
              <a:srgbClr val="B0AE50"/>
            </a:solidFill>
          </a:ln>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8884" y="1484174"/>
            <a:ext cx="1845898" cy="2610000"/>
          </a:xfrm>
          <a:prstGeom prst="rect">
            <a:avLst/>
          </a:prstGeom>
          <a:ln w="19050">
            <a:solidFill>
              <a:srgbClr val="B0AE50"/>
            </a:solidFill>
          </a:ln>
        </p:spPr>
      </p:pic>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0588" y="1484174"/>
            <a:ext cx="1845792" cy="2609850"/>
          </a:xfrm>
          <a:prstGeom prst="rect">
            <a:avLst/>
          </a:prstGeom>
          <a:ln w="19050">
            <a:solidFill>
              <a:srgbClr val="B0AE50"/>
            </a:solidFill>
          </a:ln>
        </p:spPr>
      </p:pic>
    </p:spTree>
    <p:extLst>
      <p:ext uri="{BB962C8B-B14F-4D97-AF65-F5344CB8AC3E}">
        <p14:creationId xmlns:p14="http://schemas.microsoft.com/office/powerpoint/2010/main" val="1959577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641267" y="5407047"/>
            <a:ext cx="7850226" cy="707886"/>
          </a:xfrm>
          <a:prstGeom prst="rect">
            <a:avLst/>
          </a:prstGeom>
          <a:solidFill>
            <a:schemeClr val="bg1"/>
          </a:solidFill>
          <a:ln w="38100">
            <a:solidFill>
              <a:srgbClr val="1E64C8"/>
            </a:solidFill>
          </a:ln>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Hoe evidence-based</a:t>
            </a:r>
            <a:r>
              <a:rPr kumimoji="0" lang="nl-BE" sz="4000" b="1" i="0" u="none" strike="noStrike" kern="1200" cap="none" spc="0" normalizeH="0" noProof="0" dirty="0" smtClean="0">
                <a:ln>
                  <a:noFill/>
                </a:ln>
                <a:solidFill>
                  <a:srgbClr val="1E64C8"/>
                </a:solidFill>
                <a:effectLst/>
                <a:uLnTx/>
                <a:uFillTx/>
                <a:latin typeface="Arial" panose="020B0604020202020204" pitchFamily="34" charset="0"/>
                <a:ea typeface="+mn-ea"/>
                <a:cs typeface="Arial" panose="020B0604020202020204" pitchFamily="34" charset="0"/>
              </a:rPr>
              <a:t> beleid? (2)</a:t>
            </a:r>
            <a:endParaRPr kumimoji="0" lang="nl-BE" sz="4000" b="1" i="0" u="none" strike="noStrike" kern="1200" cap="none" spc="0" normalizeH="0" baseline="0" noProof="0" dirty="0">
              <a:ln>
                <a:noFill/>
              </a:ln>
              <a:solidFill>
                <a:srgbClr val="1E64C8"/>
              </a:solidFill>
              <a:effectLst/>
              <a:uLnTx/>
              <a:uFillTx/>
              <a:latin typeface="Arial" panose="020B0604020202020204" pitchFamily="34" charset="0"/>
              <a:ea typeface="+mn-ea"/>
              <a:cs typeface="Arial" panose="020B0604020202020204" pitchFamily="34" charset="0"/>
            </a:endParaRPr>
          </a:p>
        </p:txBody>
      </p:sp>
      <p:sp>
        <p:nvSpPr>
          <p:cNvPr id="3" name="Tekstvak 2"/>
          <p:cNvSpPr txBox="1">
            <a:spLocks noChangeAspect="1"/>
          </p:cNvSpPr>
          <p:nvPr/>
        </p:nvSpPr>
        <p:spPr>
          <a:xfrm>
            <a:off x="641267" y="495301"/>
            <a:ext cx="10941133" cy="4911746"/>
          </a:xfrm>
          <a:prstGeom prst="rect">
            <a:avLst/>
          </a:prstGeom>
          <a:noFill/>
          <a:ln w="38100">
            <a:solidFill>
              <a:srgbClr val="1E64C8"/>
            </a:solidFill>
          </a:ln>
        </p:spPr>
        <p:txBody>
          <a:bodyPr wrap="square" rtlCol="0">
            <a:noAutofit/>
          </a:bodyPr>
          <a:lstStyle/>
          <a:p>
            <a:pPr marL="479425" lvl="0" indent="-342900" defTabSz="975276">
              <a:lnSpc>
                <a:spcPct val="110000"/>
              </a:lnSpc>
              <a:spcAft>
                <a:spcPts val="600"/>
              </a:spcAft>
              <a:buClr>
                <a:srgbClr val="1E64C8"/>
              </a:buClr>
              <a:buFont typeface="Arial" panose="020B0604020202020204" pitchFamily="34" charset="0"/>
              <a:buChar char="−"/>
            </a:pPr>
            <a:r>
              <a:rPr lang="nl-BE" sz="2400" b="1" dirty="0" smtClean="0">
                <a:solidFill>
                  <a:srgbClr val="1E64C8"/>
                </a:solidFill>
                <a:latin typeface="Arial"/>
              </a:rPr>
              <a:t>Hervormingen </a:t>
            </a:r>
            <a:r>
              <a:rPr lang="nl-BE" sz="2400" b="1" dirty="0">
                <a:solidFill>
                  <a:srgbClr val="1E64C8"/>
                </a:solidFill>
                <a:latin typeface="Arial"/>
              </a:rPr>
              <a:t>worden idealiter op experimentele schaal </a:t>
            </a:r>
            <a:r>
              <a:rPr lang="nl-BE" sz="2400" b="1" dirty="0" smtClean="0">
                <a:solidFill>
                  <a:srgbClr val="1E64C8"/>
                </a:solidFill>
                <a:latin typeface="Arial"/>
              </a:rPr>
              <a:t>uitgetest, </a:t>
            </a:r>
            <a:r>
              <a:rPr lang="nl-BE" sz="2400" b="1" dirty="0">
                <a:solidFill>
                  <a:srgbClr val="1E64C8"/>
                </a:solidFill>
                <a:latin typeface="Arial"/>
              </a:rPr>
              <a:t>dan geëvalueerd en verfijnd, </a:t>
            </a:r>
            <a:r>
              <a:rPr lang="nl-BE" sz="2400" b="1" dirty="0" smtClean="0">
                <a:solidFill>
                  <a:srgbClr val="1E64C8"/>
                </a:solidFill>
                <a:latin typeface="Arial"/>
              </a:rPr>
              <a:t>en </a:t>
            </a:r>
            <a:r>
              <a:rPr lang="nl-BE" sz="2400" b="1" dirty="0">
                <a:solidFill>
                  <a:srgbClr val="1E64C8"/>
                </a:solidFill>
                <a:latin typeface="Arial"/>
              </a:rPr>
              <a:t>pas daarna </a:t>
            </a:r>
            <a:r>
              <a:rPr lang="nl-BE" sz="2400" b="1" dirty="0" smtClean="0">
                <a:solidFill>
                  <a:srgbClr val="1E64C8"/>
                </a:solidFill>
                <a:latin typeface="Arial"/>
              </a:rPr>
              <a:t>gewestelijk uitgerold.</a:t>
            </a:r>
          </a:p>
          <a:p>
            <a:pPr marL="954900" lvl="1" indent="-342900" defTabSz="342900">
              <a:lnSpc>
                <a:spcPct val="110000"/>
              </a:lnSpc>
              <a:spcAft>
                <a:spcPts val="600"/>
              </a:spcAft>
              <a:buClr>
                <a:srgbClr val="1E64C8"/>
              </a:buClr>
              <a:buFont typeface="Arial" panose="020B0604020202020204" pitchFamily="34" charset="0"/>
              <a:buChar char="−"/>
            </a:pPr>
            <a:r>
              <a:rPr lang="nl-BE" sz="2000" dirty="0">
                <a:solidFill>
                  <a:srgbClr val="1E64C8"/>
                </a:solidFill>
                <a:latin typeface="Arial"/>
              </a:rPr>
              <a:t>Voorbeeld Nederland: alternatieve vormen om werklozen te begeleiden </a:t>
            </a:r>
            <a:r>
              <a:rPr lang="nl-BE" sz="2000" dirty="0" smtClean="0">
                <a:solidFill>
                  <a:srgbClr val="1E64C8"/>
                </a:solidFill>
                <a:latin typeface="Arial"/>
              </a:rPr>
              <a:t>experimenteel geanalyseerd </a:t>
            </a:r>
            <a:r>
              <a:rPr lang="nl-BE" sz="2000" dirty="0">
                <a:solidFill>
                  <a:srgbClr val="1E64C8"/>
                </a:solidFill>
                <a:latin typeface="Arial"/>
              </a:rPr>
              <a:t>(</a:t>
            </a:r>
            <a:r>
              <a:rPr lang="nl-BE" sz="2000" dirty="0" err="1">
                <a:solidFill>
                  <a:srgbClr val="1E64C8"/>
                </a:solidFill>
                <a:latin typeface="Arial"/>
              </a:rPr>
              <a:t>Bolhaar</a:t>
            </a:r>
            <a:r>
              <a:rPr lang="nl-BE" sz="2000" dirty="0">
                <a:solidFill>
                  <a:srgbClr val="1E64C8"/>
                </a:solidFill>
                <a:latin typeface="Arial"/>
              </a:rPr>
              <a:t> et al., in druk, Journal of Public Economics).</a:t>
            </a:r>
          </a:p>
          <a:p>
            <a:pPr marL="954900" lvl="1" indent="-342900" defTabSz="342900">
              <a:lnSpc>
                <a:spcPct val="110000"/>
              </a:lnSpc>
              <a:spcAft>
                <a:spcPts val="600"/>
              </a:spcAft>
              <a:buClr>
                <a:srgbClr val="1E64C8"/>
              </a:buClr>
              <a:buFont typeface="Arial" panose="020B0604020202020204" pitchFamily="34" charset="0"/>
              <a:buChar char="−"/>
            </a:pPr>
            <a:r>
              <a:rPr lang="nl-BE" sz="2000" dirty="0" smtClean="0">
                <a:solidFill>
                  <a:srgbClr val="1E64C8"/>
                </a:solidFill>
                <a:latin typeface="Arial"/>
              </a:rPr>
              <a:t>Voorbeeld Verenigd Koninkrijk: beleidsnota “Test</a:t>
            </a:r>
            <a:r>
              <a:rPr lang="nl-BE" sz="2000" dirty="0">
                <a:solidFill>
                  <a:srgbClr val="1E64C8"/>
                </a:solidFill>
                <a:latin typeface="Arial"/>
              </a:rPr>
              <a:t>, </a:t>
            </a:r>
            <a:r>
              <a:rPr lang="nl-BE" sz="2000" dirty="0" err="1">
                <a:solidFill>
                  <a:srgbClr val="1E64C8"/>
                </a:solidFill>
                <a:latin typeface="Arial"/>
              </a:rPr>
              <a:t>learn</a:t>
            </a:r>
            <a:r>
              <a:rPr lang="nl-BE" sz="2000" dirty="0">
                <a:solidFill>
                  <a:srgbClr val="1E64C8"/>
                </a:solidFill>
                <a:latin typeface="Arial"/>
              </a:rPr>
              <a:t>, </a:t>
            </a:r>
            <a:r>
              <a:rPr lang="nl-BE" sz="2000" dirty="0" err="1">
                <a:solidFill>
                  <a:srgbClr val="1E64C8"/>
                </a:solidFill>
                <a:latin typeface="Arial"/>
              </a:rPr>
              <a:t>adapt</a:t>
            </a:r>
            <a:r>
              <a:rPr lang="nl-BE" sz="2000" dirty="0">
                <a:solidFill>
                  <a:srgbClr val="1E64C8"/>
                </a:solidFill>
                <a:latin typeface="Arial"/>
              </a:rPr>
              <a:t>: </a:t>
            </a:r>
            <a:r>
              <a:rPr lang="nl-BE" sz="2000" dirty="0" err="1">
                <a:solidFill>
                  <a:srgbClr val="1E64C8"/>
                </a:solidFill>
                <a:latin typeface="Arial"/>
              </a:rPr>
              <a:t>developing</a:t>
            </a:r>
            <a:r>
              <a:rPr lang="nl-BE" sz="2000" dirty="0">
                <a:solidFill>
                  <a:srgbClr val="1E64C8"/>
                </a:solidFill>
                <a:latin typeface="Arial"/>
              </a:rPr>
              <a:t> public policy via randomised controlled </a:t>
            </a:r>
            <a:r>
              <a:rPr lang="nl-BE" sz="2000" dirty="0" smtClean="0">
                <a:solidFill>
                  <a:srgbClr val="1E64C8"/>
                </a:solidFill>
                <a:latin typeface="Arial"/>
              </a:rPr>
              <a:t>trials” </a:t>
            </a:r>
            <a:r>
              <a:rPr lang="nl-BE" sz="2000" dirty="0">
                <a:solidFill>
                  <a:srgbClr val="1E64C8"/>
                </a:solidFill>
                <a:latin typeface="Arial"/>
              </a:rPr>
              <a:t>van vorige </a:t>
            </a:r>
            <a:r>
              <a:rPr lang="nl-BE" sz="2000" dirty="0" smtClean="0">
                <a:solidFill>
                  <a:srgbClr val="1E64C8"/>
                </a:solidFill>
                <a:latin typeface="Arial"/>
              </a:rPr>
              <a:t>regering. </a:t>
            </a:r>
            <a:endParaRPr lang="nl-BE" sz="2000" dirty="0">
              <a:solidFill>
                <a:srgbClr val="1E64C8"/>
              </a:solidFill>
              <a:latin typeface="Arial"/>
            </a:endParaRPr>
          </a:p>
          <a:p>
            <a:pPr marL="954900" lvl="1" indent="-342900" defTabSz="342900">
              <a:lnSpc>
                <a:spcPct val="110000"/>
              </a:lnSpc>
              <a:spcAft>
                <a:spcPts val="600"/>
              </a:spcAft>
              <a:buClr>
                <a:srgbClr val="1E64C8"/>
              </a:buClr>
              <a:buFont typeface="Arial" panose="020B0604020202020204" pitchFamily="34" charset="0"/>
              <a:buChar char="−"/>
            </a:pPr>
            <a:r>
              <a:rPr lang="nl-BE" sz="2000" dirty="0" err="1" smtClean="0">
                <a:solidFill>
                  <a:srgbClr val="1E64C8"/>
                </a:solidFill>
                <a:latin typeface="Arial"/>
              </a:rPr>
              <a:t>Abdulatif</a:t>
            </a:r>
            <a:r>
              <a:rPr lang="nl-BE" sz="2000" dirty="0" smtClean="0">
                <a:solidFill>
                  <a:srgbClr val="1E64C8"/>
                </a:solidFill>
                <a:latin typeface="Arial"/>
              </a:rPr>
              <a:t> </a:t>
            </a:r>
            <a:r>
              <a:rPr lang="nl-BE" sz="2000" dirty="0" err="1">
                <a:solidFill>
                  <a:srgbClr val="1E64C8"/>
                </a:solidFill>
                <a:latin typeface="Arial"/>
              </a:rPr>
              <a:t>Jameel</a:t>
            </a:r>
            <a:r>
              <a:rPr lang="nl-BE" sz="2000" dirty="0">
                <a:solidFill>
                  <a:srgbClr val="1E64C8"/>
                </a:solidFill>
                <a:latin typeface="Arial"/>
              </a:rPr>
              <a:t> </a:t>
            </a:r>
            <a:r>
              <a:rPr lang="nl-BE" sz="2000" dirty="0" err="1">
                <a:solidFill>
                  <a:srgbClr val="1E64C8"/>
                </a:solidFill>
                <a:latin typeface="Arial"/>
              </a:rPr>
              <a:t>Poverty</a:t>
            </a:r>
            <a:r>
              <a:rPr lang="nl-BE" sz="2000" dirty="0">
                <a:solidFill>
                  <a:srgbClr val="1E64C8"/>
                </a:solidFill>
                <a:latin typeface="Arial"/>
              </a:rPr>
              <a:t> Action Lab was betrokken bij meer dan 800 experimentele beleidsevaluaties in 61 landen</a:t>
            </a:r>
            <a:r>
              <a:rPr lang="nl-BE" sz="2000" dirty="0" smtClean="0">
                <a:solidFill>
                  <a:srgbClr val="1E64C8"/>
                </a:solidFill>
                <a:latin typeface="Arial"/>
              </a:rPr>
              <a:t>.</a:t>
            </a:r>
          </a:p>
          <a:p>
            <a:pPr marL="954900" lvl="1" indent="-342900" defTabSz="342900">
              <a:lnSpc>
                <a:spcPct val="110000"/>
              </a:lnSpc>
              <a:spcAft>
                <a:spcPts val="600"/>
              </a:spcAft>
              <a:buClr>
                <a:srgbClr val="1E64C8"/>
              </a:buClr>
              <a:buFont typeface="Arial" panose="020B0604020202020204" pitchFamily="34" charset="0"/>
              <a:buChar char="−"/>
            </a:pPr>
            <a:r>
              <a:rPr lang="nl-BE" sz="2000" dirty="0" smtClean="0">
                <a:solidFill>
                  <a:srgbClr val="1E64C8"/>
                </a:solidFill>
                <a:latin typeface="Arial"/>
              </a:rPr>
              <a:t>“Scandinavische model”.</a:t>
            </a:r>
            <a:endParaRPr lang="nl-BE" sz="2000" dirty="0">
              <a:solidFill>
                <a:srgbClr val="1E64C8"/>
              </a:solidFill>
              <a:latin typeface="Arial"/>
            </a:endParaRPr>
          </a:p>
        </p:txBody>
      </p:sp>
      <p:pic>
        <p:nvPicPr>
          <p:cNvPr id="53" name="Afbeelding 52"/>
          <p:cNvPicPr>
            <a:picLocks noChangeAspect="1"/>
          </p:cNvPicPr>
          <p:nvPr/>
        </p:nvPicPr>
        <p:blipFill rotWithShape="1">
          <a:blip r:embed="rId3"/>
          <a:srcRect l="37848" t="62240" r="21010" b="16406"/>
          <a:stretch/>
        </p:blipFill>
        <p:spPr>
          <a:xfrm>
            <a:off x="5337752" y="3444897"/>
            <a:ext cx="6005862" cy="1752600"/>
          </a:xfrm>
          <a:prstGeom prst="rect">
            <a:avLst/>
          </a:prstGeom>
          <a:ln w="19050">
            <a:solidFill>
              <a:srgbClr val="B0AE50"/>
            </a:solidFill>
          </a:ln>
        </p:spPr>
      </p:pic>
    </p:spTree>
    <p:extLst>
      <p:ext uri="{BB962C8B-B14F-4D97-AF65-F5344CB8AC3E}">
        <p14:creationId xmlns:p14="http://schemas.microsoft.com/office/powerpoint/2010/main" val="13434600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a:srcRect l="31833" t="11288" r="33315" b="6824"/>
          <a:stretch/>
        </p:blipFill>
        <p:spPr>
          <a:xfrm>
            <a:off x="524657" y="852297"/>
            <a:ext cx="3542803" cy="4680000"/>
          </a:xfrm>
          <a:prstGeom prst="rect">
            <a:avLst/>
          </a:prstGeom>
          <a:ln w="38100">
            <a:solidFill>
              <a:srgbClr val="1E64C8"/>
            </a:solidFill>
          </a:ln>
        </p:spPr>
      </p:pic>
      <p:pic>
        <p:nvPicPr>
          <p:cNvPr id="4" name="Afbeelding 3"/>
          <p:cNvPicPr>
            <a:picLocks noChangeAspect="1"/>
          </p:cNvPicPr>
          <p:nvPr/>
        </p:nvPicPr>
        <p:blipFill rotWithShape="1">
          <a:blip r:embed="rId4"/>
          <a:srcRect l="33411" t="10268" r="34319" b="7334"/>
          <a:stretch/>
        </p:blipFill>
        <p:spPr>
          <a:xfrm>
            <a:off x="7761254" y="852297"/>
            <a:ext cx="3260063" cy="4680000"/>
          </a:xfrm>
          <a:prstGeom prst="rect">
            <a:avLst/>
          </a:prstGeom>
          <a:ln w="38100">
            <a:solidFill>
              <a:srgbClr val="1E64C8"/>
            </a:solidFill>
          </a:ln>
        </p:spPr>
      </p:pic>
      <p:pic>
        <p:nvPicPr>
          <p:cNvPr id="5" name="Afbeelding 4"/>
          <p:cNvPicPr>
            <a:picLocks noChangeAspect="1"/>
          </p:cNvPicPr>
          <p:nvPr/>
        </p:nvPicPr>
        <p:blipFill rotWithShape="1">
          <a:blip r:embed="rId5"/>
          <a:srcRect l="34557" t="11033" r="35180" b="12947"/>
          <a:stretch/>
        </p:blipFill>
        <p:spPr>
          <a:xfrm>
            <a:off x="4257511" y="852297"/>
            <a:ext cx="3313692" cy="4680000"/>
          </a:xfrm>
          <a:prstGeom prst="rect">
            <a:avLst/>
          </a:prstGeom>
          <a:ln w="38100">
            <a:solidFill>
              <a:srgbClr val="1E64C8"/>
            </a:solidFill>
          </a:ln>
        </p:spPr>
      </p:pic>
      <p:sp>
        <p:nvSpPr>
          <p:cNvPr id="7" name="Tekstvak 6"/>
          <p:cNvSpPr txBox="1"/>
          <p:nvPr/>
        </p:nvSpPr>
        <p:spPr>
          <a:xfrm>
            <a:off x="3302573" y="5099271"/>
            <a:ext cx="4904815" cy="1323439"/>
          </a:xfrm>
          <a:prstGeom prst="rect">
            <a:avLst/>
          </a:prstGeom>
          <a:solidFill>
            <a:schemeClr val="bg1"/>
          </a:solidFill>
          <a:ln w="38100">
            <a:solidFill>
              <a:srgbClr val="1E64C8"/>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Wat </a:t>
            </a: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evidence-based</a:t>
            </a:r>
            <a:r>
              <a:rPr kumimoji="0" lang="nl-BE" sz="4000" b="1" i="0" u="none" strike="noStrike" kern="1200" cap="none" spc="0" normalizeH="0" noProof="0" dirty="0" smtClean="0">
                <a:ln>
                  <a:noFill/>
                </a:ln>
                <a:solidFill>
                  <a:srgbClr val="1E64C8"/>
                </a:solidFill>
                <a:effectLst/>
                <a:uLnTx/>
                <a:uFillTx/>
                <a:latin typeface="Arial" panose="020B0604020202020204" pitchFamily="34" charset="0"/>
                <a:ea typeface="+mn-ea"/>
                <a:cs typeface="Arial" panose="020B0604020202020204" pitchFamily="34" charset="0"/>
              </a:rPr>
              <a:t> beleid? </a:t>
            </a:r>
            <a:r>
              <a:rPr kumimoji="0" lang="nl-BE" sz="4000" b="1" i="0" u="none" strike="noStrike" kern="1200" cap="none" spc="0" normalizeH="0" noProof="0" dirty="0" smtClean="0">
                <a:ln>
                  <a:noFill/>
                </a:ln>
                <a:solidFill>
                  <a:srgbClr val="1E64C8"/>
                </a:solidFill>
                <a:effectLst/>
                <a:uLnTx/>
                <a:uFillTx/>
                <a:latin typeface="Arial" panose="020B0604020202020204" pitchFamily="34" charset="0"/>
                <a:ea typeface="+mn-ea"/>
                <a:cs typeface="Arial" panose="020B0604020202020204" pitchFamily="34" charset="0"/>
              </a:rPr>
              <a:t>(1)</a:t>
            </a:r>
            <a:endParaRPr kumimoji="0" lang="nl-BE" sz="4000" b="1" i="0" u="none" strike="noStrike" kern="1200" cap="none" spc="0" normalizeH="0" baseline="0" noProof="0" dirty="0">
              <a:ln>
                <a:noFill/>
              </a:ln>
              <a:solidFill>
                <a:srgbClr val="1E64C8"/>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6678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641267" y="5407047"/>
            <a:ext cx="2661306" cy="707886"/>
          </a:xfrm>
          <a:prstGeom prst="rect">
            <a:avLst/>
          </a:prstGeom>
          <a:solidFill>
            <a:srgbClr val="B0AE50"/>
          </a:solidFill>
          <a:ln w="38100">
            <a:solidFill>
              <a:srgbClr val="B0AE50"/>
            </a:solidFill>
          </a:ln>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Ingrijpend</a:t>
            </a:r>
            <a:endParaRPr kumimoji="0" lang="nl-BE"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kstvak 8"/>
          <p:cNvSpPr txBox="1"/>
          <p:nvPr/>
        </p:nvSpPr>
        <p:spPr>
          <a:xfrm>
            <a:off x="8207388" y="5407047"/>
            <a:ext cx="3350597" cy="707886"/>
          </a:xfrm>
          <a:prstGeom prst="rect">
            <a:avLst/>
          </a:prstGeom>
          <a:solidFill>
            <a:srgbClr val="B0AE50"/>
          </a:solidFill>
          <a:ln w="38100">
            <a:solidFill>
              <a:srgbClr val="B0AE50"/>
            </a:solidFill>
          </a:ln>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Incrementeel</a:t>
            </a:r>
            <a:endParaRPr kumimoji="0" lang="nl-BE"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kstvak 2"/>
          <p:cNvSpPr txBox="1">
            <a:spLocks noChangeAspect="1"/>
          </p:cNvSpPr>
          <p:nvPr/>
        </p:nvSpPr>
        <p:spPr>
          <a:xfrm>
            <a:off x="641267" y="1530219"/>
            <a:ext cx="4729019" cy="3876827"/>
          </a:xfrm>
          <a:prstGeom prst="rect">
            <a:avLst/>
          </a:prstGeom>
          <a:noFill/>
          <a:ln w="38100">
            <a:solidFill>
              <a:srgbClr val="B0AE50"/>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1. Hervorming </a:t>
            </a:r>
            <a:r>
              <a:rPr kumimoji="0" lang="nl-BE" sz="2400" b="1" i="0" u="none" strike="noStrike" kern="1200" cap="none" spc="0" normalizeH="0" baseline="0" noProof="0" dirty="0" err="1" smtClean="0">
                <a:ln>
                  <a:noFill/>
                </a:ln>
                <a:solidFill>
                  <a:srgbClr val="B0AE50"/>
                </a:solidFill>
                <a:effectLst/>
                <a:uLnTx/>
                <a:uFillTx/>
                <a:latin typeface="Arial" panose="020B0604020202020204" pitchFamily="34" charset="0"/>
                <a:ea typeface="+mn-ea"/>
                <a:cs typeface="Arial" panose="020B0604020202020204" pitchFamily="34" charset="0"/>
              </a:rPr>
              <a:t>werkloosheids-uitkeringen</a:t>
            </a: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 </a:t>
            </a:r>
            <a:r>
              <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rPr>
              <a:t>zodat activering meer </a:t>
            </a: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ondersteunen.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(Degressiviteit versterken)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0"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2. Versterkte </a:t>
            </a:r>
            <a:r>
              <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rPr>
              <a:t>gatekeeping bij toegang tot </a:t>
            </a: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ziekteverzekering.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0"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0"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p:txBody>
      </p:sp>
      <p:sp>
        <p:nvSpPr>
          <p:cNvPr id="10" name="Tekstvak 9"/>
          <p:cNvSpPr txBox="1"/>
          <p:nvPr/>
        </p:nvSpPr>
        <p:spPr>
          <a:xfrm>
            <a:off x="6828966" y="1530219"/>
            <a:ext cx="4729019" cy="3876828"/>
          </a:xfrm>
          <a:prstGeom prst="rect">
            <a:avLst/>
          </a:prstGeom>
          <a:noFill/>
          <a:ln w="38100">
            <a:solidFill>
              <a:srgbClr val="B0AE50"/>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3. Versterkte </a:t>
            </a:r>
            <a:r>
              <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rPr>
              <a:t>reactivering na langdurige </a:t>
            </a: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ziekte.</a:t>
            </a:r>
            <a:endParaRPr kumimoji="0" lang="nl-BE"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kstvak 6"/>
          <p:cNvSpPr txBox="1"/>
          <p:nvPr/>
        </p:nvSpPr>
        <p:spPr>
          <a:xfrm>
            <a:off x="641267" y="551543"/>
            <a:ext cx="10954869" cy="707886"/>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nl-BE" sz="40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A. Poort richting inactiviteit sluiten door…</a:t>
            </a:r>
            <a:endParaRPr kumimoji="0" lang="nl-BE" sz="40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p:txBody>
      </p:sp>
      <p:sp>
        <p:nvSpPr>
          <p:cNvPr id="13" name="Tekstvak 12"/>
          <p:cNvSpPr txBox="1"/>
          <p:nvPr/>
        </p:nvSpPr>
        <p:spPr>
          <a:xfrm>
            <a:off x="3302573" y="5099271"/>
            <a:ext cx="4904815" cy="1323439"/>
          </a:xfrm>
          <a:prstGeom prst="rect">
            <a:avLst/>
          </a:prstGeom>
          <a:solidFill>
            <a:schemeClr val="bg1"/>
          </a:solidFill>
          <a:ln w="38100">
            <a:solidFill>
              <a:srgbClr val="1E64C8"/>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Wat </a:t>
            </a: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evidence-based</a:t>
            </a:r>
            <a:r>
              <a:rPr kumimoji="0" lang="nl-BE" sz="4000" b="1" i="0" u="none" strike="noStrike" kern="1200" cap="none" spc="0" normalizeH="0" noProof="0" dirty="0" smtClean="0">
                <a:ln>
                  <a:noFill/>
                </a:ln>
                <a:solidFill>
                  <a:srgbClr val="1E64C8"/>
                </a:solidFill>
                <a:effectLst/>
                <a:uLnTx/>
                <a:uFillTx/>
                <a:latin typeface="Arial" panose="020B0604020202020204" pitchFamily="34" charset="0"/>
                <a:ea typeface="+mn-ea"/>
                <a:cs typeface="Arial" panose="020B0604020202020204" pitchFamily="34" charset="0"/>
              </a:rPr>
              <a:t> beleid? </a:t>
            </a:r>
            <a:r>
              <a:rPr kumimoji="0" lang="nl-BE" sz="4000" b="1" i="0" u="none" strike="noStrike" kern="1200" cap="none" spc="0" normalizeH="0" noProof="0" dirty="0" smtClean="0">
                <a:ln>
                  <a:noFill/>
                </a:ln>
                <a:solidFill>
                  <a:srgbClr val="1E64C8"/>
                </a:solidFill>
                <a:effectLst/>
                <a:uLnTx/>
                <a:uFillTx/>
                <a:latin typeface="Arial" panose="020B0604020202020204" pitchFamily="34" charset="0"/>
                <a:ea typeface="+mn-ea"/>
                <a:cs typeface="Arial" panose="020B0604020202020204" pitchFamily="34" charset="0"/>
              </a:rPr>
              <a:t>(2)</a:t>
            </a:r>
            <a:endParaRPr kumimoji="0" lang="nl-BE" sz="4000" b="1" i="0" u="none" strike="noStrike" kern="1200" cap="none" spc="0" normalizeH="0" baseline="0" noProof="0" dirty="0">
              <a:ln>
                <a:noFill/>
              </a:ln>
              <a:solidFill>
                <a:srgbClr val="1E64C8"/>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371355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641267" y="5407047"/>
            <a:ext cx="2661306" cy="707886"/>
          </a:xfrm>
          <a:prstGeom prst="rect">
            <a:avLst/>
          </a:prstGeom>
          <a:solidFill>
            <a:srgbClr val="B0AE50"/>
          </a:solidFill>
          <a:ln w="38100">
            <a:solidFill>
              <a:srgbClr val="B0AE50"/>
            </a:solidFill>
          </a:ln>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Ingrijpend</a:t>
            </a:r>
            <a:endParaRPr kumimoji="0" lang="nl-BE"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kstvak 8"/>
          <p:cNvSpPr txBox="1"/>
          <p:nvPr/>
        </p:nvSpPr>
        <p:spPr>
          <a:xfrm>
            <a:off x="8207388" y="5407047"/>
            <a:ext cx="3350597" cy="707886"/>
          </a:xfrm>
          <a:prstGeom prst="rect">
            <a:avLst/>
          </a:prstGeom>
          <a:solidFill>
            <a:srgbClr val="B0AE50"/>
          </a:solidFill>
          <a:ln w="38100">
            <a:solidFill>
              <a:srgbClr val="B0AE50"/>
            </a:solidFill>
          </a:ln>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Incrementeel</a:t>
            </a:r>
            <a:endParaRPr kumimoji="0" lang="nl-BE"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kstvak 2"/>
          <p:cNvSpPr txBox="1">
            <a:spLocks noChangeAspect="1"/>
          </p:cNvSpPr>
          <p:nvPr/>
        </p:nvSpPr>
        <p:spPr>
          <a:xfrm>
            <a:off x="641267" y="1530219"/>
            <a:ext cx="4729019" cy="3876827"/>
          </a:xfrm>
          <a:prstGeom prst="rect">
            <a:avLst/>
          </a:prstGeom>
          <a:noFill/>
          <a:ln w="38100">
            <a:solidFill>
              <a:srgbClr val="B0AE50"/>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4. Verschil </a:t>
            </a:r>
            <a:r>
              <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rPr>
              <a:t>tussen totale </a:t>
            </a: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loonkost en </a:t>
            </a:r>
            <a:r>
              <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rPr>
              <a:t>nettoloon verder </a:t>
            </a: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verkleinen</a:t>
            </a:r>
            <a:r>
              <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rPr>
              <a:t>, in </a:t>
            </a: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bijzonder </a:t>
            </a:r>
            <a:r>
              <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rPr>
              <a:t>voor lage </a:t>
            </a: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lonen.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5. Uitkeringen en sociale voordelen niet (volledig) laten wegvallen bij werkzaamheid.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0"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0"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0"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p:txBody>
      </p:sp>
      <p:sp>
        <p:nvSpPr>
          <p:cNvPr id="10" name="Tekstvak 9"/>
          <p:cNvSpPr txBox="1"/>
          <p:nvPr/>
        </p:nvSpPr>
        <p:spPr>
          <a:xfrm>
            <a:off x="6828966" y="1530219"/>
            <a:ext cx="4729019" cy="3876828"/>
          </a:xfrm>
          <a:prstGeom prst="rect">
            <a:avLst/>
          </a:prstGeom>
          <a:noFill/>
          <a:ln w="38100">
            <a:solidFill>
              <a:srgbClr val="B0AE50"/>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800" b="1" i="0" u="none" strike="noStrike" kern="1200" cap="small"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800" b="0" i="0" u="none" strike="noStrike" kern="1200" cap="small" spc="0" normalizeH="0" baseline="0" noProof="0" dirty="0">
              <a:ln>
                <a:noFill/>
              </a:ln>
              <a:solidFill>
                <a:prstClr val="black"/>
              </a:solidFill>
              <a:effectLst/>
              <a:uLnTx/>
              <a:uFillTx/>
              <a:latin typeface="Calibri" panose="020F0502020204030204"/>
              <a:ea typeface="+mn-ea"/>
              <a:cs typeface="+mn-cs"/>
            </a:endParaRPr>
          </a:p>
        </p:txBody>
      </p:sp>
      <p:sp>
        <p:nvSpPr>
          <p:cNvPr id="7" name="Tekstvak 6"/>
          <p:cNvSpPr txBox="1"/>
          <p:nvPr/>
        </p:nvSpPr>
        <p:spPr>
          <a:xfrm>
            <a:off x="641267" y="551543"/>
            <a:ext cx="10954869" cy="707886"/>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nl-BE" sz="40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B. Werken meer laten lonen door…</a:t>
            </a:r>
            <a:endParaRPr kumimoji="0" lang="nl-BE" sz="40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p:txBody>
      </p:sp>
      <p:sp>
        <p:nvSpPr>
          <p:cNvPr id="11" name="Tekstvak 10"/>
          <p:cNvSpPr txBox="1"/>
          <p:nvPr/>
        </p:nvSpPr>
        <p:spPr>
          <a:xfrm>
            <a:off x="3302573" y="5099271"/>
            <a:ext cx="4904815" cy="1323439"/>
          </a:xfrm>
          <a:prstGeom prst="rect">
            <a:avLst/>
          </a:prstGeom>
          <a:solidFill>
            <a:schemeClr val="bg1"/>
          </a:solidFill>
          <a:ln w="38100">
            <a:solidFill>
              <a:srgbClr val="1E64C8"/>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Wat </a:t>
            </a: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evidence-based</a:t>
            </a:r>
            <a:r>
              <a:rPr kumimoji="0" lang="nl-BE" sz="4000" b="1" i="0" u="none" strike="noStrike" kern="1200" cap="none" spc="0" normalizeH="0" noProof="0" dirty="0" smtClean="0">
                <a:ln>
                  <a:noFill/>
                </a:ln>
                <a:solidFill>
                  <a:srgbClr val="1E64C8"/>
                </a:solidFill>
                <a:effectLst/>
                <a:uLnTx/>
                <a:uFillTx/>
                <a:latin typeface="Arial" panose="020B0604020202020204" pitchFamily="34" charset="0"/>
                <a:ea typeface="+mn-ea"/>
                <a:cs typeface="Arial" panose="020B0604020202020204" pitchFamily="34" charset="0"/>
              </a:rPr>
              <a:t> beleid? </a:t>
            </a:r>
            <a:r>
              <a:rPr kumimoji="0" lang="nl-BE" sz="4000" b="1" i="0" u="none" strike="noStrike" kern="1200" cap="none" spc="0" normalizeH="0" noProof="0" dirty="0" smtClean="0">
                <a:ln>
                  <a:noFill/>
                </a:ln>
                <a:solidFill>
                  <a:srgbClr val="1E64C8"/>
                </a:solidFill>
                <a:effectLst/>
                <a:uLnTx/>
                <a:uFillTx/>
                <a:latin typeface="Arial" panose="020B0604020202020204" pitchFamily="34" charset="0"/>
                <a:ea typeface="+mn-ea"/>
                <a:cs typeface="Arial" panose="020B0604020202020204" pitchFamily="34" charset="0"/>
              </a:rPr>
              <a:t>(3)</a:t>
            </a:r>
            <a:endParaRPr kumimoji="0" lang="nl-BE" sz="4000" b="1" i="0" u="none" strike="noStrike" kern="1200" cap="none" spc="0" normalizeH="0" baseline="0" noProof="0" dirty="0">
              <a:ln>
                <a:noFill/>
              </a:ln>
              <a:solidFill>
                <a:srgbClr val="1E64C8"/>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484624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641267" y="5407047"/>
            <a:ext cx="2661306" cy="707886"/>
          </a:xfrm>
          <a:prstGeom prst="rect">
            <a:avLst/>
          </a:prstGeom>
          <a:solidFill>
            <a:srgbClr val="B0AE50"/>
          </a:solidFill>
          <a:ln w="38100">
            <a:solidFill>
              <a:srgbClr val="B0AE50"/>
            </a:solidFill>
          </a:ln>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Ingrijpend</a:t>
            </a:r>
            <a:endParaRPr kumimoji="0" lang="nl-BE"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kstvak 8"/>
          <p:cNvSpPr txBox="1"/>
          <p:nvPr/>
        </p:nvSpPr>
        <p:spPr>
          <a:xfrm>
            <a:off x="8207388" y="5407047"/>
            <a:ext cx="3350597" cy="707886"/>
          </a:xfrm>
          <a:prstGeom prst="rect">
            <a:avLst/>
          </a:prstGeom>
          <a:solidFill>
            <a:srgbClr val="B0AE50"/>
          </a:solidFill>
          <a:ln w="38100">
            <a:solidFill>
              <a:srgbClr val="B0AE50"/>
            </a:solidFill>
          </a:ln>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Incrementeel</a:t>
            </a:r>
            <a:endParaRPr kumimoji="0" lang="nl-BE"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kstvak 2"/>
          <p:cNvSpPr txBox="1">
            <a:spLocks noChangeAspect="1"/>
          </p:cNvSpPr>
          <p:nvPr/>
        </p:nvSpPr>
        <p:spPr>
          <a:xfrm>
            <a:off x="641267" y="1530219"/>
            <a:ext cx="4729019" cy="3876827"/>
          </a:xfrm>
          <a:prstGeom prst="rect">
            <a:avLst/>
          </a:prstGeom>
          <a:noFill/>
          <a:ln w="38100">
            <a:solidFill>
              <a:srgbClr val="B0AE50"/>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6. Gelijke </a:t>
            </a:r>
            <a:r>
              <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rPr>
              <a:t>kansen </a:t>
            </a: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verzekeren via proactieve praktijktesten.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(Zie mijn eerdere hoorzittingen)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0"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7. Voorwaarden </a:t>
            </a:r>
            <a:r>
              <a:rPr kumimoji="0" lang="nl-BE" sz="2400" b="1" i="0" u="none" strike="noStrike" kern="1200" cap="none" spc="0" normalizeH="0" baseline="0" noProof="0" dirty="0" err="1" smtClean="0">
                <a:ln>
                  <a:noFill/>
                </a:ln>
                <a:solidFill>
                  <a:srgbClr val="B0AE50"/>
                </a:solidFill>
                <a:effectLst/>
                <a:uLnTx/>
                <a:uFillTx/>
                <a:latin typeface="Arial" panose="020B0604020202020204" pitchFamily="34" charset="0"/>
                <a:ea typeface="+mn-ea"/>
                <a:cs typeface="Arial" panose="020B0604020202020204" pitchFamily="34" charset="0"/>
              </a:rPr>
              <a:t>gezinshere-niging</a:t>
            </a: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 </a:t>
            </a:r>
            <a:r>
              <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rPr>
              <a:t>herzien zodat </a:t>
            </a: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duurzaam </a:t>
            </a:r>
            <a:r>
              <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rPr>
              <a:t>bijdraagt tot </a:t>
            </a: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integratie.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0"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8. Vrijwilligerswerk stimuleren via nationaliteitsverwerving?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0"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p:txBody>
      </p:sp>
      <p:sp>
        <p:nvSpPr>
          <p:cNvPr id="10" name="Tekstvak 9"/>
          <p:cNvSpPr txBox="1"/>
          <p:nvPr/>
        </p:nvSpPr>
        <p:spPr>
          <a:xfrm>
            <a:off x="6828966" y="1530219"/>
            <a:ext cx="4729019" cy="3876828"/>
          </a:xfrm>
          <a:prstGeom prst="rect">
            <a:avLst/>
          </a:prstGeom>
          <a:noFill/>
          <a:ln w="38100">
            <a:solidFill>
              <a:srgbClr val="B0AE50"/>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9. Voorwaarden </a:t>
            </a:r>
            <a:r>
              <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rPr>
              <a:t>economische migratie </a:t>
            </a: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versoepelen.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10. Aanwezige </a:t>
            </a:r>
            <a:r>
              <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rPr>
              <a:t>migranten sneller </a:t>
            </a: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toegang </a:t>
            </a:r>
            <a:r>
              <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rPr>
              <a:t>geven tot </a:t>
            </a: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arbeidsmarkt.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11. Erkenning in buitenland </a:t>
            </a:r>
            <a:r>
              <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rPr>
              <a:t>verworven competenties </a:t>
            </a: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efficiënter </a:t>
            </a:r>
            <a:r>
              <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rPr>
              <a:t>en </a:t>
            </a: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sneller.</a:t>
            </a:r>
            <a:endPar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p:txBody>
      </p:sp>
      <p:sp>
        <p:nvSpPr>
          <p:cNvPr id="7" name="Tekstvak 6"/>
          <p:cNvSpPr txBox="1"/>
          <p:nvPr/>
        </p:nvSpPr>
        <p:spPr>
          <a:xfrm>
            <a:off x="641267" y="551543"/>
            <a:ext cx="10954869" cy="707886"/>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nl-BE" sz="40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C. Migranten(vrouwen) naar werk via…</a:t>
            </a:r>
            <a:endParaRPr kumimoji="0" lang="nl-BE" sz="40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p:txBody>
      </p:sp>
      <p:sp>
        <p:nvSpPr>
          <p:cNvPr id="11" name="Tekstvak 10"/>
          <p:cNvSpPr txBox="1"/>
          <p:nvPr/>
        </p:nvSpPr>
        <p:spPr>
          <a:xfrm>
            <a:off x="3302573" y="5099271"/>
            <a:ext cx="4904815" cy="1323439"/>
          </a:xfrm>
          <a:prstGeom prst="rect">
            <a:avLst/>
          </a:prstGeom>
          <a:solidFill>
            <a:schemeClr val="bg1"/>
          </a:solidFill>
          <a:ln w="38100">
            <a:solidFill>
              <a:srgbClr val="1E64C8"/>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Wat </a:t>
            </a: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evidence-based</a:t>
            </a:r>
            <a:r>
              <a:rPr kumimoji="0" lang="nl-BE" sz="4000" b="1" i="0" u="none" strike="noStrike" kern="1200" cap="none" spc="0" normalizeH="0" noProof="0" dirty="0" smtClean="0">
                <a:ln>
                  <a:noFill/>
                </a:ln>
                <a:solidFill>
                  <a:srgbClr val="1E64C8"/>
                </a:solidFill>
                <a:effectLst/>
                <a:uLnTx/>
                <a:uFillTx/>
                <a:latin typeface="Arial" panose="020B0604020202020204" pitchFamily="34" charset="0"/>
                <a:ea typeface="+mn-ea"/>
                <a:cs typeface="Arial" panose="020B0604020202020204" pitchFamily="34" charset="0"/>
              </a:rPr>
              <a:t> beleid? </a:t>
            </a:r>
            <a:r>
              <a:rPr kumimoji="0" lang="nl-BE" sz="4000" b="1" i="0" u="none" strike="noStrike" kern="1200" cap="none" spc="0" normalizeH="0" noProof="0" dirty="0" smtClean="0">
                <a:ln>
                  <a:noFill/>
                </a:ln>
                <a:solidFill>
                  <a:srgbClr val="1E64C8"/>
                </a:solidFill>
                <a:effectLst/>
                <a:uLnTx/>
                <a:uFillTx/>
                <a:latin typeface="Arial" panose="020B0604020202020204" pitchFamily="34" charset="0"/>
                <a:ea typeface="+mn-ea"/>
                <a:cs typeface="Arial" panose="020B0604020202020204" pitchFamily="34" charset="0"/>
              </a:rPr>
              <a:t>(4)</a:t>
            </a:r>
            <a:endParaRPr kumimoji="0" lang="nl-BE" sz="4000" b="1" i="0" u="none" strike="noStrike" kern="1200" cap="none" spc="0" normalizeH="0" baseline="0" noProof="0" dirty="0">
              <a:ln>
                <a:noFill/>
              </a:ln>
              <a:solidFill>
                <a:srgbClr val="1E64C8"/>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764052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641267" y="5407047"/>
            <a:ext cx="2661306" cy="707886"/>
          </a:xfrm>
          <a:prstGeom prst="rect">
            <a:avLst/>
          </a:prstGeom>
          <a:solidFill>
            <a:srgbClr val="B0AE50"/>
          </a:solidFill>
          <a:ln w="38100">
            <a:solidFill>
              <a:srgbClr val="B0AE50"/>
            </a:solidFill>
          </a:ln>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Ingrijpend</a:t>
            </a:r>
            <a:endParaRPr kumimoji="0" lang="nl-BE"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kstvak 8"/>
          <p:cNvSpPr txBox="1"/>
          <p:nvPr/>
        </p:nvSpPr>
        <p:spPr>
          <a:xfrm>
            <a:off x="8207388" y="5407047"/>
            <a:ext cx="3350597" cy="707886"/>
          </a:xfrm>
          <a:prstGeom prst="rect">
            <a:avLst/>
          </a:prstGeom>
          <a:solidFill>
            <a:srgbClr val="B0AE50"/>
          </a:solidFill>
          <a:ln w="38100">
            <a:solidFill>
              <a:srgbClr val="B0AE50"/>
            </a:solidFill>
          </a:ln>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Incrementeel</a:t>
            </a:r>
            <a:endParaRPr kumimoji="0" lang="nl-BE"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kstvak 2"/>
          <p:cNvSpPr txBox="1">
            <a:spLocks noChangeAspect="1"/>
          </p:cNvSpPr>
          <p:nvPr/>
        </p:nvSpPr>
        <p:spPr>
          <a:xfrm>
            <a:off x="641267" y="1530219"/>
            <a:ext cx="4729019" cy="3876827"/>
          </a:xfrm>
          <a:prstGeom prst="rect">
            <a:avLst/>
          </a:prstGeom>
          <a:noFill/>
          <a:ln w="38100">
            <a:solidFill>
              <a:srgbClr val="B0AE50"/>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12. Beperking van invloed </a:t>
            </a:r>
            <a:r>
              <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rPr>
              <a:t>anciënniteit op </a:t>
            </a: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lonen.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0"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13. SWT </a:t>
            </a:r>
            <a:r>
              <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rPr>
              <a:t>volledig </a:t>
            </a:r>
            <a:r>
              <a:rPr kumimoji="0" lang="nl-BE" sz="2400" b="1" i="0" u="none" strike="noStrike" kern="1200" cap="none" spc="0" normalizeH="0" baseline="0" noProof="0" dirty="0" err="1" smtClean="0">
                <a:ln>
                  <a:noFill/>
                </a:ln>
                <a:solidFill>
                  <a:srgbClr val="B0AE50"/>
                </a:solidFill>
                <a:effectLst/>
                <a:uLnTx/>
                <a:uFillTx/>
                <a:latin typeface="Arial" panose="020B0604020202020204" pitchFamily="34" charset="0"/>
                <a:ea typeface="+mn-ea"/>
                <a:cs typeface="Arial" panose="020B0604020202020204" pitchFamily="34" charset="0"/>
              </a:rPr>
              <a:t>uitfaseren</a:t>
            </a: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14. Pensioenopbouw </a:t>
            </a:r>
            <a:r>
              <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rPr>
              <a:t>nauwer </a:t>
            </a: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gewerkte </a:t>
            </a:r>
            <a:r>
              <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rPr>
              <a:t>dagen laten </a:t>
            </a: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volgen.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15. Pensioenleeftijd koppelen gezonde levensverwachting.</a:t>
            </a:r>
            <a:endParaRPr kumimoji="0" lang="nl-BE" sz="2400" b="0"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p:txBody>
      </p:sp>
      <p:sp>
        <p:nvSpPr>
          <p:cNvPr id="10" name="Tekstvak 9"/>
          <p:cNvSpPr txBox="1"/>
          <p:nvPr/>
        </p:nvSpPr>
        <p:spPr>
          <a:xfrm>
            <a:off x="6828966" y="1530219"/>
            <a:ext cx="4729019" cy="3876828"/>
          </a:xfrm>
          <a:prstGeom prst="rect">
            <a:avLst/>
          </a:prstGeom>
          <a:noFill/>
          <a:ln w="38100">
            <a:solidFill>
              <a:srgbClr val="B0AE50"/>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16. Onafhankelijke </a:t>
            </a:r>
            <a:r>
              <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rPr>
              <a:t>evaluatie van de Wet betreffende Werkbaar en Wendbaar </a:t>
            </a: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Werk.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17. Preventie en </a:t>
            </a:r>
            <a:r>
              <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rPr>
              <a:t>remediëringsprocedures </a:t>
            </a: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burn‐out evalueren/uitbreiden.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kstvak 6"/>
          <p:cNvSpPr txBox="1"/>
          <p:nvPr/>
        </p:nvSpPr>
        <p:spPr>
          <a:xfrm>
            <a:off x="641267" y="551543"/>
            <a:ext cx="10954869" cy="707886"/>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nl-BE" sz="40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D. Langer werken echt waar maken door…</a:t>
            </a:r>
            <a:endParaRPr kumimoji="0" lang="nl-BE" sz="40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p:txBody>
      </p:sp>
      <p:sp>
        <p:nvSpPr>
          <p:cNvPr id="11" name="Tekstvak 10"/>
          <p:cNvSpPr txBox="1"/>
          <p:nvPr/>
        </p:nvSpPr>
        <p:spPr>
          <a:xfrm>
            <a:off x="3302573" y="5099271"/>
            <a:ext cx="4904815" cy="1323439"/>
          </a:xfrm>
          <a:prstGeom prst="rect">
            <a:avLst/>
          </a:prstGeom>
          <a:solidFill>
            <a:schemeClr val="bg1"/>
          </a:solidFill>
          <a:ln w="38100">
            <a:solidFill>
              <a:srgbClr val="1E64C8"/>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Wat </a:t>
            </a: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evidence-based</a:t>
            </a:r>
            <a:r>
              <a:rPr kumimoji="0" lang="nl-BE" sz="4000" b="1" i="0" u="none" strike="noStrike" kern="1200" cap="none" spc="0" normalizeH="0" noProof="0" dirty="0" smtClean="0">
                <a:ln>
                  <a:noFill/>
                </a:ln>
                <a:solidFill>
                  <a:srgbClr val="1E64C8"/>
                </a:solidFill>
                <a:effectLst/>
                <a:uLnTx/>
                <a:uFillTx/>
                <a:latin typeface="Arial" panose="020B0604020202020204" pitchFamily="34" charset="0"/>
                <a:ea typeface="+mn-ea"/>
                <a:cs typeface="Arial" panose="020B0604020202020204" pitchFamily="34" charset="0"/>
              </a:rPr>
              <a:t> beleid? </a:t>
            </a:r>
            <a:r>
              <a:rPr kumimoji="0" lang="nl-BE" sz="4000" b="1" i="0" u="none" strike="noStrike" kern="1200" cap="none" spc="0" normalizeH="0" noProof="0" dirty="0" smtClean="0">
                <a:ln>
                  <a:noFill/>
                </a:ln>
                <a:solidFill>
                  <a:srgbClr val="1E64C8"/>
                </a:solidFill>
                <a:effectLst/>
                <a:uLnTx/>
                <a:uFillTx/>
                <a:latin typeface="Arial" panose="020B0604020202020204" pitchFamily="34" charset="0"/>
                <a:ea typeface="+mn-ea"/>
                <a:cs typeface="Arial" panose="020B0604020202020204" pitchFamily="34" charset="0"/>
              </a:rPr>
              <a:t>(5)</a:t>
            </a:r>
            <a:endParaRPr kumimoji="0" lang="nl-BE" sz="4000" b="1" i="0" u="none" strike="noStrike" kern="1200" cap="none" spc="0" normalizeH="0" baseline="0" noProof="0" dirty="0">
              <a:ln>
                <a:noFill/>
              </a:ln>
              <a:solidFill>
                <a:srgbClr val="1E64C8"/>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274089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641267" y="5407047"/>
            <a:ext cx="2661306" cy="707886"/>
          </a:xfrm>
          <a:prstGeom prst="rect">
            <a:avLst/>
          </a:prstGeom>
          <a:solidFill>
            <a:srgbClr val="B0AE50"/>
          </a:solidFill>
          <a:ln w="38100">
            <a:solidFill>
              <a:srgbClr val="B0AE50"/>
            </a:solidFill>
          </a:ln>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Ingrijpend</a:t>
            </a:r>
            <a:endParaRPr kumimoji="0" lang="nl-BE"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kstvak 8"/>
          <p:cNvSpPr txBox="1"/>
          <p:nvPr/>
        </p:nvSpPr>
        <p:spPr>
          <a:xfrm>
            <a:off x="8207388" y="5407047"/>
            <a:ext cx="3350597" cy="707886"/>
          </a:xfrm>
          <a:prstGeom prst="rect">
            <a:avLst/>
          </a:prstGeom>
          <a:solidFill>
            <a:srgbClr val="B0AE50"/>
          </a:solidFill>
          <a:ln w="38100">
            <a:solidFill>
              <a:srgbClr val="B0AE50"/>
            </a:solidFill>
          </a:ln>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Incrementeel</a:t>
            </a:r>
            <a:endParaRPr kumimoji="0" lang="nl-BE"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kstvak 2"/>
          <p:cNvSpPr txBox="1">
            <a:spLocks noChangeAspect="1"/>
          </p:cNvSpPr>
          <p:nvPr/>
        </p:nvSpPr>
        <p:spPr>
          <a:xfrm>
            <a:off x="641267" y="1530219"/>
            <a:ext cx="4729019" cy="3876827"/>
          </a:xfrm>
          <a:prstGeom prst="rect">
            <a:avLst/>
          </a:prstGeom>
          <a:noFill/>
          <a:ln w="38100">
            <a:solidFill>
              <a:srgbClr val="B0AE50"/>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0"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0"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p:txBody>
      </p:sp>
      <p:sp>
        <p:nvSpPr>
          <p:cNvPr id="10" name="Tekstvak 9"/>
          <p:cNvSpPr txBox="1"/>
          <p:nvPr/>
        </p:nvSpPr>
        <p:spPr>
          <a:xfrm>
            <a:off x="6828966" y="1530219"/>
            <a:ext cx="4729019" cy="3876828"/>
          </a:xfrm>
          <a:prstGeom prst="rect">
            <a:avLst/>
          </a:prstGeom>
          <a:noFill/>
          <a:ln w="38100">
            <a:solidFill>
              <a:srgbClr val="B0AE50"/>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18. Mobiliteit arbeid Wallonië-Vlaanderen verbeteren.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19. Follow-up arbeidsdeal.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20. Actieplan e-commerce (en andere sectoren toekomst).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21. Beter overleg federaal-gewestelijk.</a:t>
            </a:r>
            <a:endParaRPr kumimoji="0" lang="nl-BE" sz="24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p:txBody>
      </p:sp>
      <p:sp>
        <p:nvSpPr>
          <p:cNvPr id="7" name="Tekstvak 6"/>
          <p:cNvSpPr txBox="1"/>
          <p:nvPr/>
        </p:nvSpPr>
        <p:spPr>
          <a:xfrm>
            <a:off x="641267" y="551543"/>
            <a:ext cx="10954869" cy="707886"/>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nl-BE" sz="40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E. Andere maatregelen…</a:t>
            </a:r>
            <a:endParaRPr kumimoji="0" lang="nl-BE" sz="40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p:txBody>
      </p:sp>
      <p:sp>
        <p:nvSpPr>
          <p:cNvPr id="11" name="Tekstvak 10"/>
          <p:cNvSpPr txBox="1"/>
          <p:nvPr/>
        </p:nvSpPr>
        <p:spPr>
          <a:xfrm>
            <a:off x="3302573" y="5099271"/>
            <a:ext cx="4904815" cy="1323439"/>
          </a:xfrm>
          <a:prstGeom prst="rect">
            <a:avLst/>
          </a:prstGeom>
          <a:solidFill>
            <a:schemeClr val="bg1"/>
          </a:solidFill>
          <a:ln w="38100">
            <a:solidFill>
              <a:srgbClr val="1E64C8"/>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Wat </a:t>
            </a: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evidence-based</a:t>
            </a:r>
            <a:r>
              <a:rPr kumimoji="0" lang="nl-BE" sz="4000" b="1" i="0" u="none" strike="noStrike" kern="1200" cap="none" spc="0" normalizeH="0" noProof="0" dirty="0" smtClean="0">
                <a:ln>
                  <a:noFill/>
                </a:ln>
                <a:solidFill>
                  <a:srgbClr val="1E64C8"/>
                </a:solidFill>
                <a:effectLst/>
                <a:uLnTx/>
                <a:uFillTx/>
                <a:latin typeface="Arial" panose="020B0604020202020204" pitchFamily="34" charset="0"/>
                <a:ea typeface="+mn-ea"/>
                <a:cs typeface="Arial" panose="020B0604020202020204" pitchFamily="34" charset="0"/>
              </a:rPr>
              <a:t> beleid? </a:t>
            </a:r>
            <a:r>
              <a:rPr kumimoji="0" lang="nl-BE" sz="4000" b="1" i="0" u="none" strike="noStrike" kern="1200" cap="none" spc="0" normalizeH="0" noProof="0" dirty="0" smtClean="0">
                <a:ln>
                  <a:noFill/>
                </a:ln>
                <a:solidFill>
                  <a:srgbClr val="1E64C8"/>
                </a:solidFill>
                <a:effectLst/>
                <a:uLnTx/>
                <a:uFillTx/>
                <a:latin typeface="Arial" panose="020B0604020202020204" pitchFamily="34" charset="0"/>
                <a:ea typeface="+mn-ea"/>
                <a:cs typeface="Arial" panose="020B0604020202020204" pitchFamily="34" charset="0"/>
              </a:rPr>
              <a:t>(5)</a:t>
            </a:r>
            <a:endParaRPr kumimoji="0" lang="nl-BE" sz="4000" b="1" i="0" u="none" strike="noStrike" kern="1200" cap="none" spc="0" normalizeH="0" baseline="0" noProof="0" dirty="0">
              <a:ln>
                <a:noFill/>
              </a:ln>
              <a:solidFill>
                <a:srgbClr val="1E64C8"/>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614464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1E64C8"/>
        </a:solidFill>
        <a:effectLst/>
      </p:bgPr>
    </p:bg>
    <p:spTree>
      <p:nvGrpSpPr>
        <p:cNvPr id="1" name=""/>
        <p:cNvGrpSpPr/>
        <p:nvPr/>
      </p:nvGrpSpPr>
      <p:grpSpPr>
        <a:xfrm>
          <a:off x="0" y="0"/>
          <a:ext cx="0" cy="0"/>
          <a:chOff x="0" y="0"/>
          <a:chExt cx="0" cy="0"/>
        </a:xfrm>
      </p:grpSpPr>
      <p:sp>
        <p:nvSpPr>
          <p:cNvPr id="8" name="Tekstvak 7"/>
          <p:cNvSpPr txBox="1"/>
          <p:nvPr/>
        </p:nvSpPr>
        <p:spPr>
          <a:xfrm>
            <a:off x="641267" y="5492444"/>
            <a:ext cx="8068619" cy="707886"/>
          </a:xfrm>
          <a:prstGeom prst="rect">
            <a:avLst/>
          </a:prstGeom>
          <a:noFill/>
        </p:spPr>
        <p:txBody>
          <a:bodyPr wrap="none" rtlCol="0" anchor="ctr">
            <a:spAutoFit/>
          </a:bodyPr>
          <a:lstStyle/>
          <a:p>
            <a:pPr lvl="0">
              <a:defRPr/>
            </a:pPr>
            <a:r>
              <a:rPr lang="nl-BE" sz="4000" b="1" dirty="0">
                <a:solidFill>
                  <a:srgbClr val="B0AE50"/>
                </a:solidFill>
                <a:latin typeface="Arial" panose="020B0604020202020204" pitchFamily="34" charset="0"/>
                <a:cs typeface="Arial" panose="020B0604020202020204" pitchFamily="34" charset="0"/>
              </a:rPr>
              <a:t>Toekomst voorbereiden? Graag!</a:t>
            </a:r>
            <a:endParaRPr lang="nl-BE" sz="4000" b="1" dirty="0">
              <a:solidFill>
                <a:srgbClr val="B0AE50"/>
              </a:solidFill>
              <a:latin typeface="Arial" panose="020B0604020202020204" pitchFamily="34" charset="0"/>
              <a:cs typeface="Arial" panose="020B0604020202020204" pitchFamily="34" charset="0"/>
            </a:endParaRPr>
          </a:p>
        </p:txBody>
      </p:sp>
      <p:graphicFrame>
        <p:nvGraphicFramePr>
          <p:cNvPr id="2" name="Tabel 1"/>
          <p:cNvGraphicFramePr>
            <a:graphicFrameLocks noGrp="1"/>
          </p:cNvGraphicFramePr>
          <p:nvPr>
            <p:extLst>
              <p:ext uri="{D42A27DB-BD31-4B8C-83A1-F6EECF244321}">
                <p14:modId xmlns:p14="http://schemas.microsoft.com/office/powerpoint/2010/main" val="1134376227"/>
              </p:ext>
            </p:extLst>
          </p:nvPr>
        </p:nvGraphicFramePr>
        <p:xfrm>
          <a:off x="641265" y="937350"/>
          <a:ext cx="10922084" cy="4480560"/>
        </p:xfrm>
        <a:graphic>
          <a:graphicData uri="http://schemas.openxmlformats.org/drawingml/2006/table">
            <a:tbl>
              <a:tblPr firstRow="1" bandRow="1">
                <a:tableStyleId>{5C22544A-7EE6-4342-B048-85BDC9FD1C3A}</a:tableStyleId>
              </a:tblPr>
              <a:tblGrid>
                <a:gridCol w="3759285">
                  <a:extLst>
                    <a:ext uri="{9D8B030D-6E8A-4147-A177-3AD203B41FA5}">
                      <a16:colId xmlns:a16="http://schemas.microsoft.com/office/drawing/2014/main" val="2335652017"/>
                    </a:ext>
                  </a:extLst>
                </a:gridCol>
                <a:gridCol w="7162799">
                  <a:extLst>
                    <a:ext uri="{9D8B030D-6E8A-4147-A177-3AD203B41FA5}">
                      <a16:colId xmlns:a16="http://schemas.microsoft.com/office/drawing/2014/main" val="736374683"/>
                    </a:ext>
                  </a:extLst>
                </a:gridCol>
              </a:tblGrid>
              <a:tr h="727598">
                <a:tc>
                  <a:txBody>
                    <a:bodyPr/>
                    <a:lstStyle/>
                    <a:p>
                      <a:r>
                        <a:rPr lang="nl-BE" sz="2400" b="1" dirty="0" smtClean="0">
                          <a:latin typeface="Arial" panose="020B0604020202020204" pitchFamily="34" charset="0"/>
                          <a:cs typeface="Arial" panose="020B0604020202020204" pitchFamily="34" charset="0"/>
                        </a:rPr>
                        <a:t>1. Van “jobs, jobs, jobs” naar “opleiden, opleiden, opleiden”</a:t>
                      </a:r>
                      <a:endParaRPr lang="nl-BE" sz="2400" b="1"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BE" sz="2400" b="1" dirty="0" smtClean="0">
                          <a:latin typeface="Arial" panose="020B0604020202020204" pitchFamily="34" charset="0"/>
                          <a:cs typeface="Arial" panose="020B0604020202020204" pitchFamily="34" charset="0"/>
                          <a:sym typeface="Wingdings" panose="05000000000000000000" pitchFamily="2" charset="2"/>
                        </a:rPr>
                        <a:t> Installeer </a:t>
                      </a:r>
                      <a:r>
                        <a:rPr lang="nl-BE" sz="2400" b="1" dirty="0" err="1" smtClean="0">
                          <a:latin typeface="Arial" panose="020B0604020202020204" pitchFamily="34" charset="0"/>
                          <a:cs typeface="Arial" panose="020B0604020202020204" pitchFamily="34" charset="0"/>
                          <a:sym typeface="Wingdings" panose="05000000000000000000" pitchFamily="2" charset="2"/>
                        </a:rPr>
                        <a:t>task</a:t>
                      </a:r>
                      <a:r>
                        <a:rPr lang="nl-BE" sz="2400" b="1" dirty="0" smtClean="0">
                          <a:latin typeface="Arial" panose="020B0604020202020204" pitchFamily="34" charset="0"/>
                          <a:cs typeface="Arial" panose="020B0604020202020204" pitchFamily="34" charset="0"/>
                          <a:sym typeface="Wingdings" panose="05000000000000000000" pitchFamily="2" charset="2"/>
                        </a:rPr>
                        <a:t> force “mismatch”</a:t>
                      </a:r>
                      <a:r>
                        <a:rPr lang="nl-BE" sz="2400" b="1" baseline="0" dirty="0" smtClean="0">
                          <a:latin typeface="Arial" panose="020B0604020202020204" pitchFamily="34" charset="0"/>
                          <a:cs typeface="Arial" panose="020B0604020202020204" pitchFamily="34" charset="0"/>
                          <a:sym typeface="Wingdings" panose="05000000000000000000" pitchFamily="2" charset="2"/>
                        </a:rPr>
                        <a:t> om toenemende werkloosheid snel in te dijken</a:t>
                      </a:r>
                      <a:endParaRPr lang="nl-BE" sz="2400" b="1" dirty="0">
                        <a:latin typeface="Arial" panose="020B0604020202020204" pitchFamily="34" charset="0"/>
                        <a:cs typeface="Arial" panose="020B0604020202020204" pitchFamily="34" charset="0"/>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8869622"/>
                  </a:ext>
                </a:extLst>
              </a:tr>
              <a:tr h="614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2400" b="1" dirty="0" smtClean="0">
                          <a:solidFill>
                            <a:schemeClr val="bg1"/>
                          </a:solidFill>
                          <a:latin typeface="Arial" panose="020B0604020202020204" pitchFamily="34" charset="0"/>
                          <a:cs typeface="Arial" panose="020B0604020202020204" pitchFamily="34" charset="0"/>
                        </a:rPr>
                        <a:t>2. Gooi ambities Vlaams regeerakkoord niet weg</a:t>
                      </a: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2400" b="1" dirty="0" smtClean="0">
                          <a:solidFill>
                            <a:schemeClr val="bg1"/>
                          </a:solidFill>
                          <a:latin typeface="Arial" panose="020B0604020202020204" pitchFamily="34" charset="0"/>
                          <a:cs typeface="Arial" panose="020B0604020202020204" pitchFamily="34" charset="0"/>
                          <a:sym typeface="Wingdings" panose="05000000000000000000" pitchFamily="2" charset="2"/>
                        </a:rPr>
                        <a:t> Voer ambities om werken meer te laten lonen onverkort door om ook inactiviteit te verlagen</a:t>
                      </a:r>
                      <a:endParaRPr lang="nl-BE" sz="2400" b="1" dirty="0" smtClean="0">
                        <a:solidFill>
                          <a:schemeClr val="bg1"/>
                        </a:solidFill>
                        <a:latin typeface="Arial" panose="020B0604020202020204" pitchFamily="34" charset="0"/>
                        <a:cs typeface="Arial" panose="020B0604020202020204" pitchFamily="34" charset="0"/>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0784662"/>
                  </a:ext>
                </a:extLst>
              </a:tr>
              <a:tr h="503721">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2400" b="1" dirty="0" smtClean="0">
                          <a:solidFill>
                            <a:schemeClr val="bg1"/>
                          </a:solidFill>
                          <a:latin typeface="Arial" panose="020B0604020202020204" pitchFamily="34" charset="0"/>
                          <a:cs typeface="Arial" panose="020B0604020202020204" pitchFamily="34" charset="0"/>
                        </a:rPr>
                        <a:t>3. Het meest zuinige beleid is een evidence-based beleid</a:t>
                      </a: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2400" b="1" dirty="0" smtClean="0">
                          <a:solidFill>
                            <a:schemeClr val="bg1"/>
                          </a:solidFill>
                          <a:latin typeface="Arial" panose="020B0604020202020204" pitchFamily="34" charset="0"/>
                          <a:cs typeface="Arial" panose="020B0604020202020204" pitchFamily="34" charset="0"/>
                          <a:sym typeface="Wingdings" panose="05000000000000000000" pitchFamily="2" charset="2"/>
                        </a:rPr>
                        <a:t> Maak budgettaire ruimte door te wieden in arbeidsmarktsubsidies</a:t>
                      </a:r>
                      <a:r>
                        <a:rPr lang="nl-BE" sz="2400" b="1" baseline="0" dirty="0" smtClean="0">
                          <a:solidFill>
                            <a:schemeClr val="bg1"/>
                          </a:solidFill>
                          <a:latin typeface="Arial" panose="020B0604020202020204" pitchFamily="34" charset="0"/>
                          <a:cs typeface="Arial" panose="020B0604020202020204" pitchFamily="34" charset="0"/>
                          <a:sym typeface="Wingdings" panose="05000000000000000000" pitchFamily="2" charset="2"/>
                        </a:rPr>
                        <a:t> </a:t>
                      </a:r>
                      <a:endParaRPr lang="nl-BE" sz="2400" b="1" dirty="0" smtClean="0">
                        <a:solidFill>
                          <a:schemeClr val="bg1"/>
                        </a:solidFill>
                        <a:latin typeface="Arial" panose="020B0604020202020204" pitchFamily="34" charset="0"/>
                        <a:cs typeface="Arial" panose="020B0604020202020204" pitchFamily="34" charset="0"/>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1934644"/>
                  </a:ext>
                </a:extLst>
              </a:tr>
              <a:tr h="503721">
                <a:tc vMerge="1">
                  <a:txBody>
                    <a:bodyPr/>
                    <a:lstStyle/>
                    <a:p>
                      <a:endParaRPr lang="nl-B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l-BE" sz="2400" b="1" dirty="0" smtClean="0">
                          <a:solidFill>
                            <a:schemeClr val="bg1"/>
                          </a:solidFill>
                          <a:latin typeface="Arial" panose="020B0604020202020204" pitchFamily="34" charset="0"/>
                          <a:cs typeface="Arial" panose="020B0604020202020204" pitchFamily="34" charset="0"/>
                          <a:sym typeface="Wingdings" panose="05000000000000000000" pitchFamily="2" charset="2"/>
                        </a:rPr>
                        <a:t> Laat</a:t>
                      </a:r>
                      <a:r>
                        <a:rPr lang="nl-BE" sz="2400" b="1" baseline="0" dirty="0" smtClean="0">
                          <a:solidFill>
                            <a:schemeClr val="bg1"/>
                          </a:solidFill>
                          <a:latin typeface="Arial" panose="020B0604020202020204" pitchFamily="34" charset="0"/>
                          <a:cs typeface="Arial" panose="020B0604020202020204" pitchFamily="34" charset="0"/>
                          <a:sym typeface="Wingdings" panose="05000000000000000000" pitchFamily="2" charset="2"/>
                        </a:rPr>
                        <a:t> u ook voor nieuw beleid leiden door synthese van wetenschappelijke literatuur</a:t>
                      </a:r>
                      <a:endParaRPr lang="nl-BE" sz="2400" b="1" dirty="0">
                        <a:latin typeface="Arial" panose="020B0604020202020204" pitchFamily="34" charset="0"/>
                        <a:cs typeface="Arial" panose="020B0604020202020204" pitchFamily="34" charset="0"/>
                      </a:endParaRPr>
                    </a:p>
                  </a:txBody>
                  <a:tcP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4668319"/>
                  </a:ext>
                </a:extLst>
              </a:tr>
              <a:tr h="503721">
                <a:tc vMerge="1">
                  <a:txBody>
                    <a:bodyPr/>
                    <a:lstStyle/>
                    <a:p>
                      <a:endParaRPr lang="nl-B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2400" b="1" dirty="0" smtClean="0">
                          <a:solidFill>
                            <a:schemeClr val="bg1"/>
                          </a:solidFill>
                          <a:latin typeface="Arial" panose="020B0604020202020204" pitchFamily="34" charset="0"/>
                          <a:cs typeface="Arial" panose="020B0604020202020204" pitchFamily="34" charset="0"/>
                          <a:sym typeface="Wingdings" panose="05000000000000000000" pitchFamily="2" charset="2"/>
                        </a:rPr>
                        <a:t> Test innovatief arbeidsmarktbeleid uit op experimentele schaal</a:t>
                      </a:r>
                      <a:endParaRPr lang="nl-BE" sz="2400" b="1" dirty="0" smtClean="0">
                        <a:solidFill>
                          <a:schemeClr val="bg1"/>
                        </a:solidFill>
                        <a:latin typeface="Arial" panose="020B0604020202020204" pitchFamily="34" charset="0"/>
                        <a:cs typeface="Arial" panose="020B0604020202020204" pitchFamily="34" charset="0"/>
                      </a:endParaRPr>
                    </a:p>
                  </a:txBody>
                  <a:tcP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8717485"/>
                  </a:ext>
                </a:extLst>
              </a:tr>
            </a:tbl>
          </a:graphicData>
        </a:graphic>
      </p:graphicFrame>
    </p:spTree>
    <p:extLst>
      <p:ext uri="{BB962C8B-B14F-4D97-AF65-F5344CB8AC3E}">
        <p14:creationId xmlns:p14="http://schemas.microsoft.com/office/powerpoint/2010/main" val="10325245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E64C8"/>
        </a:solidFill>
        <a:effectLst/>
      </p:bgPr>
    </p:bg>
    <p:spTree>
      <p:nvGrpSpPr>
        <p:cNvPr id="1" name=""/>
        <p:cNvGrpSpPr/>
        <p:nvPr/>
      </p:nvGrpSpPr>
      <p:grpSpPr>
        <a:xfrm>
          <a:off x="0" y="0"/>
          <a:ext cx="0" cy="0"/>
          <a:chOff x="0" y="0"/>
          <a:chExt cx="0" cy="0"/>
        </a:xfrm>
      </p:grpSpPr>
      <p:sp>
        <p:nvSpPr>
          <p:cNvPr id="9" name="Tekstvak 8"/>
          <p:cNvSpPr txBox="1"/>
          <p:nvPr/>
        </p:nvSpPr>
        <p:spPr>
          <a:xfrm>
            <a:off x="641267" y="937350"/>
            <a:ext cx="11000273" cy="424731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nl-BE" sz="4000" b="1"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1. Gaat</a:t>
            </a:r>
            <a:r>
              <a:rPr kumimoji="0" lang="nl-BE" sz="4000" b="1" i="0" u="none" strike="noStrike" kern="1200" cap="none" spc="0" normalizeH="0" noProof="0" dirty="0" smtClean="0">
                <a:ln>
                  <a:noFill/>
                </a:ln>
                <a:solidFill>
                  <a:schemeClr val="bg1"/>
                </a:solidFill>
                <a:effectLst/>
                <a:uLnTx/>
                <a:uFillTx/>
                <a:latin typeface="Arial" panose="020B0604020202020204" pitchFamily="34" charset="0"/>
                <a:ea typeface="+mn-ea"/>
                <a:cs typeface="Arial" panose="020B0604020202020204" pitchFamily="34" charset="0"/>
              </a:rPr>
              <a:t> de nv België</a:t>
            </a:r>
            <a:r>
              <a:rPr kumimoji="0" lang="nl-BE" sz="4000" b="1"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 de factuur kunnen betalen?</a:t>
            </a:r>
            <a:endParaRPr kumimoji="0" lang="nl-BE"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nl-BE"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2. </a:t>
            </a:r>
            <a:r>
              <a:rPr kumimoji="0" lang="nl-BE" sz="4000" b="1"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Wat gaat corona betekenen voor onze carrières?</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nl-BE" sz="4000" b="1"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3. Welke evoluties te verwachten voor de arbeidsmarkt?</a:t>
            </a:r>
            <a:endParaRPr kumimoji="0" lang="nl-BE"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8" name="Tekstvak 7"/>
          <p:cNvSpPr txBox="1"/>
          <p:nvPr/>
        </p:nvSpPr>
        <p:spPr>
          <a:xfrm>
            <a:off x="641267" y="5492444"/>
            <a:ext cx="10301795" cy="707886"/>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Toekomst voorspellen?</a:t>
            </a:r>
            <a:r>
              <a:rPr kumimoji="0" lang="nl-BE" sz="4000" b="1" i="0" u="none" strike="noStrike" kern="1200" cap="none" spc="0" normalizeH="0" noProof="0" dirty="0" smtClean="0">
                <a:ln>
                  <a:noFill/>
                </a:ln>
                <a:solidFill>
                  <a:srgbClr val="B0AE50"/>
                </a:solidFill>
                <a:effectLst/>
                <a:uLnTx/>
                <a:uFillTx/>
                <a:latin typeface="Arial" panose="020B0604020202020204" pitchFamily="34" charset="0"/>
                <a:ea typeface="+mn-ea"/>
                <a:cs typeface="Arial" panose="020B0604020202020204" pitchFamily="34" charset="0"/>
              </a:rPr>
              <a:t> Als het echt moet</a:t>
            </a:r>
            <a:endParaRPr kumimoji="0" lang="nl-BE" sz="40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879391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1E64C8"/>
        </a:solidFill>
        <a:effectLst/>
      </p:bgPr>
    </p:bg>
    <p:spTree>
      <p:nvGrpSpPr>
        <p:cNvPr id="1" name=""/>
        <p:cNvGrpSpPr/>
        <p:nvPr/>
      </p:nvGrpSpPr>
      <p:grpSpPr>
        <a:xfrm>
          <a:off x="0" y="0"/>
          <a:ext cx="0" cy="0"/>
          <a:chOff x="0" y="0"/>
          <a:chExt cx="0" cy="0"/>
        </a:xfrm>
      </p:grpSpPr>
      <p:sp>
        <p:nvSpPr>
          <p:cNvPr id="13" name="Tekstvak 12"/>
          <p:cNvSpPr txBox="1"/>
          <p:nvPr/>
        </p:nvSpPr>
        <p:spPr>
          <a:xfrm>
            <a:off x="641267" y="5407047"/>
            <a:ext cx="11243976" cy="707886"/>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Meer info: www.stijnbaert.be en @Stijn_Baert</a:t>
            </a:r>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t="21875" b="54345"/>
          <a:stretch/>
        </p:blipFill>
        <p:spPr>
          <a:xfrm>
            <a:off x="4000499" y="538138"/>
            <a:ext cx="4605691" cy="1548570"/>
          </a:xfrm>
          <a:prstGeom prst="rect">
            <a:avLst/>
          </a:prstGeom>
          <a:ln w="38100">
            <a:solidFill>
              <a:srgbClr val="B0AE50"/>
            </a:solidFill>
          </a:ln>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193" y="538138"/>
            <a:ext cx="3107861" cy="4395600"/>
          </a:xfrm>
          <a:prstGeom prst="rect">
            <a:avLst/>
          </a:prstGeom>
          <a:ln w="38100">
            <a:solidFill>
              <a:srgbClr val="B0AE50"/>
            </a:solidFill>
          </a:ln>
        </p:spPr>
      </p:pic>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78635" y="538349"/>
            <a:ext cx="3106608" cy="4395600"/>
          </a:xfrm>
          <a:prstGeom prst="rect">
            <a:avLst/>
          </a:prstGeom>
          <a:ln w="38100">
            <a:solidFill>
              <a:srgbClr val="B0AE50"/>
            </a:solidFill>
          </a:ln>
        </p:spPr>
      </p:pic>
      <p:pic>
        <p:nvPicPr>
          <p:cNvPr id="8" name="Afbeelding 7"/>
          <p:cNvPicPr>
            <a:picLocks noChangeAspect="1"/>
          </p:cNvPicPr>
          <p:nvPr/>
        </p:nvPicPr>
        <p:blipFill rotWithShape="1">
          <a:blip r:embed="rId6"/>
          <a:srcRect l="23150" t="24599" r="33061" b="29888"/>
          <a:stretch/>
        </p:blipFill>
        <p:spPr>
          <a:xfrm>
            <a:off x="4001790" y="2243101"/>
            <a:ext cx="4604400" cy="2690637"/>
          </a:xfrm>
          <a:prstGeom prst="rect">
            <a:avLst/>
          </a:prstGeom>
          <a:ln w="38100">
            <a:solidFill>
              <a:srgbClr val="B0AE50"/>
            </a:solidFill>
          </a:ln>
        </p:spPr>
      </p:pic>
    </p:spTree>
    <p:extLst>
      <p:ext uri="{BB962C8B-B14F-4D97-AF65-F5344CB8AC3E}">
        <p14:creationId xmlns:p14="http://schemas.microsoft.com/office/powerpoint/2010/main" val="1485317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E64C8"/>
        </a:solidFill>
        <a:effectLst/>
      </p:bgPr>
    </p:bg>
    <p:spTree>
      <p:nvGrpSpPr>
        <p:cNvPr id="1" name=""/>
        <p:cNvGrpSpPr/>
        <p:nvPr/>
      </p:nvGrpSpPr>
      <p:grpSpPr>
        <a:xfrm>
          <a:off x="0" y="0"/>
          <a:ext cx="0" cy="0"/>
          <a:chOff x="0" y="0"/>
          <a:chExt cx="0" cy="0"/>
        </a:xfrm>
      </p:grpSpPr>
      <p:sp>
        <p:nvSpPr>
          <p:cNvPr id="9" name="Tekstvak 8"/>
          <p:cNvSpPr txBox="1"/>
          <p:nvPr/>
        </p:nvSpPr>
        <p:spPr>
          <a:xfrm>
            <a:off x="641267" y="937350"/>
            <a:ext cx="11000273" cy="424731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nl-BE" sz="4000" b="1"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1. Gaat de nv België de factuur kunnen betalen?</a:t>
            </a:r>
            <a:endParaRPr kumimoji="0" lang="nl-BE"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nl-BE" sz="4000" b="1" i="0" u="none" strike="noStrike" kern="1200" cap="none" spc="0" normalizeH="0" baseline="0" noProof="0" dirty="0">
                <a:ln>
                  <a:noFill/>
                </a:ln>
                <a:solidFill>
                  <a:srgbClr val="1E64C8"/>
                </a:solidFill>
                <a:effectLst/>
                <a:uLnTx/>
                <a:uFillTx/>
                <a:latin typeface="Arial" panose="020B0604020202020204" pitchFamily="34" charset="0"/>
                <a:ea typeface="+mn-ea"/>
                <a:cs typeface="Arial" panose="020B0604020202020204" pitchFamily="34" charset="0"/>
              </a:rPr>
              <a:t>2. </a:t>
            </a: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Wat gaat corona betekenen voor onze carrières?</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3. Welke evoluties te verwachten voor de arbeidsmarkt?</a:t>
            </a:r>
            <a:endParaRPr kumimoji="0" lang="nl-BE" sz="4000" b="1" i="0" u="none" strike="noStrike" kern="1200" cap="none" spc="0" normalizeH="0" baseline="0" noProof="0" dirty="0">
              <a:ln>
                <a:noFill/>
              </a:ln>
              <a:solidFill>
                <a:srgbClr val="1E64C8"/>
              </a:solidFill>
              <a:effectLst/>
              <a:uLnTx/>
              <a:uFillTx/>
              <a:latin typeface="Arial" panose="020B0604020202020204" pitchFamily="34" charset="0"/>
              <a:ea typeface="+mn-ea"/>
              <a:cs typeface="Arial" panose="020B0604020202020204" pitchFamily="34" charset="0"/>
            </a:endParaRPr>
          </a:p>
        </p:txBody>
      </p:sp>
      <p:sp>
        <p:nvSpPr>
          <p:cNvPr id="8" name="Tekstvak 7"/>
          <p:cNvSpPr txBox="1"/>
          <p:nvPr/>
        </p:nvSpPr>
        <p:spPr>
          <a:xfrm>
            <a:off x="641267" y="5492444"/>
            <a:ext cx="10301795" cy="707886"/>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Toekomst voorspellen? Als het echt moet</a:t>
            </a:r>
            <a:endParaRPr kumimoji="0" lang="nl-BE" sz="40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287572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641267" y="5407047"/>
            <a:ext cx="11325536" cy="707886"/>
          </a:xfrm>
          <a:prstGeom prst="rect">
            <a:avLst/>
          </a:prstGeom>
          <a:solidFill>
            <a:schemeClr val="bg1"/>
          </a:solidFill>
          <a:ln w="38100">
            <a:solidFill>
              <a:srgbClr val="1E64C8"/>
            </a:solidFill>
          </a:ln>
        </p:spPr>
        <p:txBody>
          <a:bodyPr wrap="none" rtlCol="0" anchor="ctr">
            <a:spAutoFit/>
          </a:bodyPr>
          <a:lstStyle/>
          <a:p>
            <a:pPr lvl="0">
              <a:defRPr/>
            </a:pPr>
            <a:r>
              <a:rPr lang="nl-BE" sz="4000" b="1" dirty="0">
                <a:solidFill>
                  <a:srgbClr val="1E64C8"/>
                </a:solidFill>
                <a:latin typeface="Arial" panose="020B0604020202020204" pitchFamily="34" charset="0"/>
                <a:cs typeface="Arial" panose="020B0604020202020204" pitchFamily="34" charset="0"/>
              </a:rPr>
              <a:t>Gaat de nv België de factuur kunnen betalen?</a:t>
            </a:r>
          </a:p>
        </p:txBody>
      </p:sp>
      <mc:AlternateContent xmlns:mc="http://schemas.openxmlformats.org/markup-compatibility/2006">
        <mc:Choice xmlns:a14="http://schemas.microsoft.com/office/drawing/2010/main" Requires="a14">
          <p:sp>
            <p:nvSpPr>
              <p:cNvPr id="3" name="Tekstvak 2"/>
              <p:cNvSpPr txBox="1">
                <a:spLocks noChangeAspect="1"/>
              </p:cNvSpPr>
              <p:nvPr/>
            </p:nvSpPr>
            <p:spPr>
              <a:xfrm>
                <a:off x="641268" y="495301"/>
                <a:ext cx="7565868" cy="4911746"/>
              </a:xfrm>
              <a:prstGeom prst="rect">
                <a:avLst/>
              </a:prstGeom>
              <a:noFill/>
              <a:ln w="38100">
                <a:solidFill>
                  <a:srgbClr val="1E64C8"/>
                </a:solidFill>
              </a:ln>
            </p:spPr>
            <p:txBody>
              <a:bodyPr wrap="square" rtlCol="0">
                <a:noAutofit/>
              </a:bodyPr>
              <a:lstStyle/>
              <a:p>
                <a:pPr marL="479425" lvl="0" indent="-342900" defTabSz="975276">
                  <a:lnSpc>
                    <a:spcPct val="114000"/>
                  </a:lnSpc>
                  <a:spcAft>
                    <a:spcPts val="600"/>
                  </a:spcAft>
                  <a:buClr>
                    <a:srgbClr val="1E64C8"/>
                  </a:buClr>
                  <a:buFont typeface="Arial" panose="020B0604020202020204" pitchFamily="34" charset="0"/>
                  <a:buChar char="−"/>
                </a:pPr>
                <a:r>
                  <a:rPr lang="nl-BE" sz="2400" b="1" dirty="0" smtClean="0">
                    <a:solidFill>
                      <a:srgbClr val="1E64C8"/>
                    </a:solidFill>
                    <a:latin typeface="Arial"/>
                  </a:rPr>
                  <a:t>Ja, op twee voorwaarden.</a:t>
                </a:r>
                <a:endParaRPr lang="nl-BE" sz="2400" b="1" dirty="0">
                  <a:solidFill>
                    <a:srgbClr val="1E64C8"/>
                  </a:solidFill>
                  <a:latin typeface="Arial"/>
                </a:endParaRPr>
              </a:p>
              <a:p>
                <a:pPr marL="895350" lvl="1" indent="-342000" defTabSz="342900">
                  <a:lnSpc>
                    <a:spcPct val="114000"/>
                  </a:lnSpc>
                  <a:spcAft>
                    <a:spcPts val="600"/>
                  </a:spcAft>
                  <a:buClr>
                    <a:srgbClr val="1E64C8"/>
                  </a:buClr>
                  <a:buFont typeface="+mj-lt"/>
                  <a:buAutoNum type="arabicPeriod"/>
                </a:pPr>
                <a:r>
                  <a:rPr lang="nl-BE" sz="2000" dirty="0" smtClean="0">
                    <a:solidFill>
                      <a:srgbClr val="1E64C8"/>
                    </a:solidFill>
                    <a:latin typeface="Arial"/>
                  </a:rPr>
                  <a:t>De uitgaven in het kader van de coronacrisis hebben een tijdelijk karakter.</a:t>
                </a:r>
              </a:p>
              <a:p>
                <a:pPr marL="1353450" lvl="2" indent="-342900" defTabSz="342900">
                  <a:lnSpc>
                    <a:spcPct val="114000"/>
                  </a:lnSpc>
                  <a:spcAft>
                    <a:spcPts val="600"/>
                  </a:spcAft>
                  <a:buClr>
                    <a:srgbClr val="1E64C8"/>
                  </a:buClr>
                  <a:buFont typeface="Arial" panose="020B0604020202020204" pitchFamily="34" charset="0"/>
                  <a:buChar char="−"/>
                </a:pPr>
                <a:r>
                  <a:rPr lang="nl-BE" sz="2000" dirty="0" smtClean="0">
                    <a:solidFill>
                      <a:srgbClr val="1E64C8"/>
                    </a:solidFill>
                    <a:latin typeface="Arial"/>
                  </a:rPr>
                  <a:t>Structureel begrotingstekort moet onder controle blijven.</a:t>
                </a:r>
              </a:p>
              <a:p>
                <a:pPr marL="895350" lvl="1" indent="-342000" defTabSz="342900">
                  <a:lnSpc>
                    <a:spcPct val="114000"/>
                  </a:lnSpc>
                  <a:spcAft>
                    <a:spcPts val="600"/>
                  </a:spcAft>
                  <a:buClr>
                    <a:srgbClr val="1E64C8"/>
                  </a:buClr>
                  <a:buFont typeface="+mj-lt"/>
                  <a:buAutoNum type="arabicPeriod"/>
                </a:pPr>
                <a:r>
                  <a:rPr lang="nl-BE" sz="2000" dirty="0" smtClean="0">
                    <a:solidFill>
                      <a:srgbClr val="1E64C8"/>
                    </a:solidFill>
                    <a:latin typeface="Arial"/>
                  </a:rPr>
                  <a:t>De rente die we betalen op overheidsschuld blijft onder economische groei.</a:t>
                </a:r>
              </a:p>
              <a:p>
                <a:pPr marL="1353450" lvl="2" indent="-342900" defTabSz="342900">
                  <a:lnSpc>
                    <a:spcPct val="114000"/>
                  </a:lnSpc>
                  <a:spcAft>
                    <a:spcPts val="600"/>
                  </a:spcAft>
                  <a:buClr>
                    <a:srgbClr val="1E64C8"/>
                  </a:buClr>
                  <a:buFont typeface="Arial" panose="020B0604020202020204" pitchFamily="34" charset="0"/>
                  <a:buChar char="−"/>
                </a:pPr>
                <a:r>
                  <a:rPr lang="nl-BE" dirty="0" smtClean="0">
                    <a:solidFill>
                      <a:srgbClr val="1E64C8"/>
                    </a:solidFill>
                    <a:latin typeface="Arial" panose="020B0604020202020204" pitchFamily="34" charset="0"/>
                    <a:cs typeface="Arial" panose="020B0604020202020204" pitchFamily="34" charset="0"/>
                  </a:rPr>
                  <a:t> </a:t>
                </a:r>
                <a14:m>
                  <m:oMath xmlns:m="http://schemas.openxmlformats.org/officeDocument/2006/math">
                    <m:r>
                      <a:rPr lang="nl-BE" i="1">
                        <a:solidFill>
                          <a:srgbClr val="1E64C8"/>
                        </a:solidFill>
                      </a:rPr>
                      <m:t>∆</m:t>
                    </m:r>
                    <m:d>
                      <m:dPr>
                        <m:ctrlPr>
                          <a:rPr lang="nl-BE" i="1">
                            <a:solidFill>
                              <a:srgbClr val="1E64C8"/>
                            </a:solidFill>
                          </a:rPr>
                        </m:ctrlPr>
                      </m:dPr>
                      <m:e>
                        <m:f>
                          <m:fPr>
                            <m:ctrlPr>
                              <a:rPr lang="nl-BE" i="1">
                                <a:solidFill>
                                  <a:srgbClr val="1E64C8"/>
                                </a:solidFill>
                              </a:rPr>
                            </m:ctrlPr>
                          </m:fPr>
                          <m:num>
                            <m:sSub>
                              <m:sSubPr>
                                <m:ctrlPr>
                                  <a:rPr lang="nl-BE" i="1">
                                    <a:solidFill>
                                      <a:srgbClr val="1E64C8"/>
                                    </a:solidFill>
                                  </a:rPr>
                                </m:ctrlPr>
                              </m:sSubPr>
                              <m:e>
                                <m:r>
                                  <a:rPr lang="nl-BE" i="1">
                                    <a:solidFill>
                                      <a:srgbClr val="1E64C8"/>
                                    </a:solidFill>
                                  </a:rPr>
                                  <m:t>𝑜𝑣𝑒𝑟h𝑒𝑖𝑑𝑠𝑠𝑐h𝑢𝑙𝑑</m:t>
                                </m:r>
                              </m:e>
                              <m:sub>
                                <m:r>
                                  <a:rPr lang="nl-BE" i="1">
                                    <a:solidFill>
                                      <a:srgbClr val="1E64C8"/>
                                    </a:solidFill>
                                  </a:rPr>
                                  <m:t>𝑡</m:t>
                                </m:r>
                              </m:sub>
                            </m:sSub>
                          </m:num>
                          <m:den>
                            <m:sSub>
                              <m:sSubPr>
                                <m:ctrlPr>
                                  <a:rPr lang="nl-BE" i="1">
                                    <a:solidFill>
                                      <a:srgbClr val="1E64C8"/>
                                    </a:solidFill>
                                  </a:rPr>
                                </m:ctrlPr>
                              </m:sSubPr>
                              <m:e>
                                <m:r>
                                  <a:rPr lang="nl-BE" i="1">
                                    <a:solidFill>
                                      <a:srgbClr val="1E64C8"/>
                                    </a:solidFill>
                                  </a:rPr>
                                  <m:t>𝑏𝑏𝑝</m:t>
                                </m:r>
                              </m:e>
                              <m:sub>
                                <m:r>
                                  <a:rPr lang="nl-BE" i="1">
                                    <a:solidFill>
                                      <a:srgbClr val="1E64C8"/>
                                    </a:solidFill>
                                  </a:rPr>
                                  <m:t>𝑡</m:t>
                                </m:r>
                              </m:sub>
                            </m:sSub>
                          </m:den>
                        </m:f>
                      </m:e>
                    </m:d>
                    <m:r>
                      <a:rPr lang="nl-BE" i="1" smtClean="0">
                        <a:solidFill>
                          <a:srgbClr val="1E64C8"/>
                        </a:solidFill>
                      </a:rPr>
                      <m:t>=</m:t>
                    </m:r>
                    <m:r>
                      <a:rPr lang="nl-BE" b="0" i="1" smtClean="0">
                        <a:solidFill>
                          <a:srgbClr val="1E64C8"/>
                        </a:solidFill>
                        <a:latin typeface="Cambria Math" panose="02040503050406030204" pitchFamily="18" charset="0"/>
                      </a:rPr>
                      <m:t> </m:t>
                    </m:r>
                    <m:f>
                      <m:fPr>
                        <m:ctrlPr>
                          <a:rPr lang="nl-BE" i="1">
                            <a:solidFill>
                              <a:srgbClr val="1E64C8"/>
                            </a:solidFill>
                          </a:rPr>
                        </m:ctrlPr>
                      </m:fPr>
                      <m:num>
                        <m:sSub>
                          <m:sSubPr>
                            <m:ctrlPr>
                              <a:rPr lang="nl-BE" i="1">
                                <a:solidFill>
                                  <a:srgbClr val="1E64C8"/>
                                </a:solidFill>
                              </a:rPr>
                            </m:ctrlPr>
                          </m:sSubPr>
                          <m:e>
                            <m:r>
                              <a:rPr lang="nl-BE" i="1">
                                <a:solidFill>
                                  <a:srgbClr val="1E64C8"/>
                                </a:solidFill>
                              </a:rPr>
                              <m:t>𝑝𝑟𝑖𝑚𝑎𝑖𝑟</m:t>
                            </m:r>
                            <m:r>
                              <a:rPr lang="nl-BE" i="1">
                                <a:solidFill>
                                  <a:srgbClr val="1E64C8"/>
                                </a:solidFill>
                              </a:rPr>
                              <m:t> </m:t>
                            </m:r>
                            <m:r>
                              <a:rPr lang="nl-BE" i="1">
                                <a:solidFill>
                                  <a:srgbClr val="1E64C8"/>
                                </a:solidFill>
                              </a:rPr>
                              <m:t>𝑑𝑒𝑓𝑖𝑐𝑖𝑡</m:t>
                            </m:r>
                          </m:e>
                          <m:sub>
                            <m:r>
                              <a:rPr lang="nl-BE" i="1">
                                <a:solidFill>
                                  <a:srgbClr val="1E64C8"/>
                                </a:solidFill>
                              </a:rPr>
                              <m:t>𝑡</m:t>
                            </m:r>
                          </m:sub>
                        </m:sSub>
                      </m:num>
                      <m:den>
                        <m:r>
                          <a:rPr lang="nl-BE" i="1">
                            <a:solidFill>
                              <a:srgbClr val="1E64C8"/>
                            </a:solidFill>
                          </a:rPr>
                          <m:t>𝑏𝑏</m:t>
                        </m:r>
                        <m:sSub>
                          <m:sSubPr>
                            <m:ctrlPr>
                              <a:rPr lang="nl-BE" i="1">
                                <a:solidFill>
                                  <a:srgbClr val="1E64C8"/>
                                </a:solidFill>
                              </a:rPr>
                            </m:ctrlPr>
                          </m:sSubPr>
                          <m:e>
                            <m:r>
                              <a:rPr lang="nl-BE" i="1">
                                <a:solidFill>
                                  <a:srgbClr val="1E64C8"/>
                                </a:solidFill>
                              </a:rPr>
                              <m:t>𝑝</m:t>
                            </m:r>
                          </m:e>
                          <m:sub>
                            <m:r>
                              <a:rPr lang="nl-BE" i="1">
                                <a:solidFill>
                                  <a:srgbClr val="1E64C8"/>
                                </a:solidFill>
                              </a:rPr>
                              <m:t>𝑡</m:t>
                            </m:r>
                          </m:sub>
                        </m:sSub>
                      </m:den>
                    </m:f>
                    <m:r>
                      <a:rPr lang="nl-BE" i="1">
                        <a:solidFill>
                          <a:srgbClr val="1E64C8"/>
                        </a:solidFill>
                      </a:rPr>
                      <m:t>+</m:t>
                    </m:r>
                    <m:f>
                      <m:fPr>
                        <m:ctrlPr>
                          <a:rPr lang="nl-BE" i="1">
                            <a:solidFill>
                              <a:srgbClr val="1E64C8"/>
                            </a:solidFill>
                          </a:rPr>
                        </m:ctrlPr>
                      </m:fPr>
                      <m:num>
                        <m:r>
                          <a:rPr lang="nl-BE" i="1">
                            <a:solidFill>
                              <a:srgbClr val="1E64C8"/>
                            </a:solidFill>
                          </a:rPr>
                          <m:t>(</m:t>
                        </m:r>
                        <m:sSub>
                          <m:sSubPr>
                            <m:ctrlPr>
                              <a:rPr lang="nl-BE" i="1">
                                <a:solidFill>
                                  <a:srgbClr val="1E64C8"/>
                                </a:solidFill>
                              </a:rPr>
                            </m:ctrlPr>
                          </m:sSubPr>
                          <m:e>
                            <m:r>
                              <a:rPr lang="nl-BE" i="1">
                                <a:solidFill>
                                  <a:srgbClr val="1E64C8"/>
                                </a:solidFill>
                              </a:rPr>
                              <m:t>𝑟</m:t>
                            </m:r>
                          </m:e>
                          <m:sub>
                            <m:r>
                              <a:rPr lang="nl-BE" i="1">
                                <a:solidFill>
                                  <a:srgbClr val="1E64C8"/>
                                </a:solidFill>
                              </a:rPr>
                              <m:t>𝑡</m:t>
                            </m:r>
                          </m:sub>
                        </m:sSub>
                        <m:r>
                          <a:rPr lang="nl-BE" i="1">
                            <a:solidFill>
                              <a:srgbClr val="1E64C8"/>
                            </a:solidFill>
                          </a:rPr>
                          <m:t>−</m:t>
                        </m:r>
                        <m:sSub>
                          <m:sSubPr>
                            <m:ctrlPr>
                              <a:rPr lang="nl-BE" i="1">
                                <a:solidFill>
                                  <a:srgbClr val="1E64C8"/>
                                </a:solidFill>
                              </a:rPr>
                            </m:ctrlPr>
                          </m:sSubPr>
                          <m:e>
                            <m:r>
                              <a:rPr lang="nl-BE" i="1">
                                <a:solidFill>
                                  <a:srgbClr val="1E64C8"/>
                                </a:solidFill>
                              </a:rPr>
                              <m:t>𝑔</m:t>
                            </m:r>
                          </m:e>
                          <m:sub>
                            <m:r>
                              <a:rPr lang="nl-BE" i="1">
                                <a:solidFill>
                                  <a:srgbClr val="1E64C8"/>
                                </a:solidFill>
                              </a:rPr>
                              <m:t>𝑡</m:t>
                            </m:r>
                          </m:sub>
                        </m:sSub>
                        <m:r>
                          <a:rPr lang="nl-BE" i="1">
                            <a:solidFill>
                              <a:srgbClr val="1E64C8"/>
                            </a:solidFill>
                          </a:rPr>
                          <m:t>)</m:t>
                        </m:r>
                      </m:num>
                      <m:den>
                        <m:r>
                          <a:rPr lang="nl-BE" i="1">
                            <a:solidFill>
                              <a:srgbClr val="1E64C8"/>
                            </a:solidFill>
                          </a:rPr>
                          <m:t>(1+</m:t>
                        </m:r>
                        <m:sSub>
                          <m:sSubPr>
                            <m:ctrlPr>
                              <a:rPr lang="nl-BE" i="1">
                                <a:solidFill>
                                  <a:srgbClr val="1E64C8"/>
                                </a:solidFill>
                              </a:rPr>
                            </m:ctrlPr>
                          </m:sSubPr>
                          <m:e>
                            <m:r>
                              <a:rPr lang="nl-BE" i="1">
                                <a:solidFill>
                                  <a:srgbClr val="1E64C8"/>
                                </a:solidFill>
                              </a:rPr>
                              <m:t>𝑔</m:t>
                            </m:r>
                          </m:e>
                          <m:sub>
                            <m:r>
                              <a:rPr lang="nl-BE" i="1">
                                <a:solidFill>
                                  <a:srgbClr val="1E64C8"/>
                                </a:solidFill>
                              </a:rPr>
                              <m:t>𝑡</m:t>
                            </m:r>
                          </m:sub>
                        </m:sSub>
                        <m:r>
                          <a:rPr lang="nl-BE" i="1">
                            <a:solidFill>
                              <a:srgbClr val="1E64C8"/>
                            </a:solidFill>
                          </a:rPr>
                          <m:t>)</m:t>
                        </m:r>
                      </m:den>
                    </m:f>
                    <m:d>
                      <m:dPr>
                        <m:ctrlPr>
                          <a:rPr lang="nl-BE" i="1">
                            <a:solidFill>
                              <a:srgbClr val="1E64C8"/>
                            </a:solidFill>
                          </a:rPr>
                        </m:ctrlPr>
                      </m:dPr>
                      <m:e>
                        <m:f>
                          <m:fPr>
                            <m:ctrlPr>
                              <a:rPr lang="nl-BE" i="1">
                                <a:solidFill>
                                  <a:srgbClr val="1E64C8"/>
                                </a:solidFill>
                              </a:rPr>
                            </m:ctrlPr>
                          </m:fPr>
                          <m:num>
                            <m:sSub>
                              <m:sSubPr>
                                <m:ctrlPr>
                                  <a:rPr lang="nl-BE" i="1">
                                    <a:solidFill>
                                      <a:srgbClr val="1E64C8"/>
                                    </a:solidFill>
                                  </a:rPr>
                                </m:ctrlPr>
                              </m:sSubPr>
                              <m:e>
                                <m:r>
                                  <a:rPr lang="nl-BE" i="1">
                                    <a:solidFill>
                                      <a:srgbClr val="1E64C8"/>
                                    </a:solidFill>
                                  </a:rPr>
                                  <m:t>𝑜𝑣𝑒𝑟h𝑒𝑖𝑑𝑠𝑠𝑐h𝑢𝑙𝑑</m:t>
                                </m:r>
                              </m:e>
                              <m:sub>
                                <m:r>
                                  <a:rPr lang="nl-BE" i="1">
                                    <a:solidFill>
                                      <a:srgbClr val="1E64C8"/>
                                    </a:solidFill>
                                  </a:rPr>
                                  <m:t>𝑡</m:t>
                                </m:r>
                                <m:r>
                                  <a:rPr lang="nl-BE" i="1">
                                    <a:solidFill>
                                      <a:srgbClr val="1E64C8"/>
                                    </a:solidFill>
                                  </a:rPr>
                                  <m:t>−1</m:t>
                                </m:r>
                              </m:sub>
                            </m:sSub>
                          </m:num>
                          <m:den>
                            <m:sSub>
                              <m:sSubPr>
                                <m:ctrlPr>
                                  <a:rPr lang="nl-BE" i="1">
                                    <a:solidFill>
                                      <a:srgbClr val="1E64C8"/>
                                    </a:solidFill>
                                  </a:rPr>
                                </m:ctrlPr>
                              </m:sSubPr>
                              <m:e>
                                <m:r>
                                  <a:rPr lang="nl-BE" i="1">
                                    <a:solidFill>
                                      <a:srgbClr val="1E64C8"/>
                                    </a:solidFill>
                                  </a:rPr>
                                  <m:t>𝑏𝑏𝑝</m:t>
                                </m:r>
                              </m:e>
                              <m:sub>
                                <m:r>
                                  <a:rPr lang="nl-BE" i="1">
                                    <a:solidFill>
                                      <a:srgbClr val="1E64C8"/>
                                    </a:solidFill>
                                  </a:rPr>
                                  <m:t>𝑡</m:t>
                                </m:r>
                                <m:r>
                                  <a:rPr lang="nl-BE" i="1">
                                    <a:solidFill>
                                      <a:srgbClr val="1E64C8"/>
                                    </a:solidFill>
                                  </a:rPr>
                                  <m:t>−1</m:t>
                                </m:r>
                              </m:sub>
                            </m:sSub>
                          </m:den>
                        </m:f>
                      </m:e>
                    </m:d>
                  </m:oMath>
                </a14:m>
                <a:r>
                  <a:rPr lang="nl-BE" dirty="0" smtClean="0">
                    <a:solidFill>
                      <a:srgbClr val="1E64C8"/>
                    </a:solidFill>
                    <a:latin typeface="Arial" panose="020B0604020202020204" pitchFamily="34" charset="0"/>
                    <a:cs typeface="Arial" panose="020B0604020202020204" pitchFamily="34" charset="0"/>
                  </a:rPr>
                  <a:t>.</a:t>
                </a:r>
              </a:p>
              <a:p>
                <a:pPr marL="479425" lvl="0" indent="-342900" defTabSz="975276">
                  <a:lnSpc>
                    <a:spcPct val="114000"/>
                  </a:lnSpc>
                  <a:spcAft>
                    <a:spcPts val="600"/>
                  </a:spcAft>
                  <a:buClr>
                    <a:srgbClr val="1E64C8"/>
                  </a:buClr>
                  <a:buFont typeface="Arial" panose="020B0604020202020204" pitchFamily="34" charset="0"/>
                  <a:buChar char="−"/>
                </a:pPr>
                <a:r>
                  <a:rPr lang="nl-BE" sz="2400" b="1" dirty="0" smtClean="0">
                    <a:solidFill>
                      <a:srgbClr val="1E64C8"/>
                    </a:solidFill>
                    <a:latin typeface="Arial"/>
                  </a:rPr>
                  <a:t>Groei moet gestimuleerd worden via overheidsinvesteringen.</a:t>
                </a:r>
              </a:p>
              <a:p>
                <a:pPr marL="479425" lvl="0" indent="-342900" defTabSz="975276">
                  <a:lnSpc>
                    <a:spcPct val="114000"/>
                  </a:lnSpc>
                  <a:spcAft>
                    <a:spcPts val="600"/>
                  </a:spcAft>
                  <a:buClr>
                    <a:srgbClr val="1E64C8"/>
                  </a:buClr>
                  <a:buFont typeface="Arial" panose="020B0604020202020204" pitchFamily="34" charset="0"/>
                  <a:buChar char="−"/>
                </a:pPr>
                <a:r>
                  <a:rPr lang="nl-BE" sz="2400" b="1" dirty="0" smtClean="0">
                    <a:solidFill>
                      <a:srgbClr val="1E64C8"/>
                    </a:solidFill>
                    <a:latin typeface="Arial"/>
                  </a:rPr>
                  <a:t>Structureel saldo versterken via arbeidsmarkt.</a:t>
                </a:r>
                <a:endParaRPr lang="nl-BE" sz="2000" dirty="0">
                  <a:solidFill>
                    <a:srgbClr val="1E64C8"/>
                  </a:solidFill>
                  <a:latin typeface="Arial" panose="020B0604020202020204" pitchFamily="34" charset="0"/>
                  <a:cs typeface="Arial" panose="020B0604020202020204" pitchFamily="34" charset="0"/>
                </a:endParaRPr>
              </a:p>
            </p:txBody>
          </p:sp>
        </mc:Choice>
        <mc:Fallback>
          <p:sp>
            <p:nvSpPr>
              <p:cNvPr id="3" name="Tekstvak 2"/>
              <p:cNvSpPr txBox="1">
                <a:spLocks noRot="1" noChangeAspect="1" noMove="1" noResize="1" noEditPoints="1" noAdjustHandles="1" noChangeArrowheads="1" noChangeShapeType="1" noTextEdit="1"/>
              </p:cNvSpPr>
              <p:nvPr/>
            </p:nvSpPr>
            <p:spPr>
              <a:xfrm>
                <a:off x="641268" y="495301"/>
                <a:ext cx="7565868" cy="4911746"/>
              </a:xfrm>
              <a:prstGeom prst="rect">
                <a:avLst/>
              </a:prstGeom>
              <a:blipFill>
                <a:blip r:embed="rId3"/>
                <a:stretch>
                  <a:fillRect t="-246" r="-722"/>
                </a:stretch>
              </a:blipFill>
              <a:ln w="38100">
                <a:solidFill>
                  <a:srgbClr val="1E64C8"/>
                </a:solidFill>
              </a:ln>
            </p:spPr>
            <p:txBody>
              <a:bodyPr/>
              <a:lstStyle/>
              <a:p>
                <a:r>
                  <a:rPr lang="nl-BE">
                    <a:noFill/>
                  </a:rPr>
                  <a:t> </a:t>
                </a:r>
              </a:p>
            </p:txBody>
          </p:sp>
        </mc:Fallback>
      </mc:AlternateContent>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1708" y="753374"/>
            <a:ext cx="3106608" cy="4395600"/>
          </a:xfrm>
          <a:prstGeom prst="rect">
            <a:avLst/>
          </a:prstGeom>
          <a:ln w="38100">
            <a:solidFill>
              <a:srgbClr val="1E64C8"/>
            </a:solidFill>
          </a:ln>
        </p:spPr>
      </p:pic>
    </p:spTree>
    <p:extLst>
      <p:ext uri="{BB962C8B-B14F-4D97-AF65-F5344CB8AC3E}">
        <p14:creationId xmlns:p14="http://schemas.microsoft.com/office/powerpoint/2010/main" val="4145076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E64C8"/>
        </a:solidFill>
        <a:effectLst/>
      </p:bgPr>
    </p:bg>
    <p:spTree>
      <p:nvGrpSpPr>
        <p:cNvPr id="1" name=""/>
        <p:cNvGrpSpPr/>
        <p:nvPr/>
      </p:nvGrpSpPr>
      <p:grpSpPr>
        <a:xfrm>
          <a:off x="0" y="0"/>
          <a:ext cx="0" cy="0"/>
          <a:chOff x="0" y="0"/>
          <a:chExt cx="0" cy="0"/>
        </a:xfrm>
      </p:grpSpPr>
      <p:sp>
        <p:nvSpPr>
          <p:cNvPr id="9" name="Tekstvak 8"/>
          <p:cNvSpPr txBox="1"/>
          <p:nvPr/>
        </p:nvSpPr>
        <p:spPr>
          <a:xfrm>
            <a:off x="641267" y="937350"/>
            <a:ext cx="11000273" cy="424731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1. Gaat de nv België de factuur kunnen betalen?</a:t>
            </a:r>
            <a:endParaRPr kumimoji="0" lang="nl-BE" sz="4000" b="1" i="0" u="none" strike="noStrike" kern="1200" cap="none" spc="0" normalizeH="0" baseline="0" noProof="0" dirty="0">
              <a:ln>
                <a:noFill/>
              </a:ln>
              <a:solidFill>
                <a:srgbClr val="1E64C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nl-BE"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2. </a:t>
            </a:r>
            <a:r>
              <a:rPr kumimoji="0" lang="nl-BE" sz="4000" b="1"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Wat gaat corona betekenen voor onze carrières?</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nl-BE" sz="4000" b="1" i="0" u="none" strike="noStrike" kern="1200" cap="none" spc="0" normalizeH="0" baseline="0" noProof="0" dirty="0" smtClean="0">
                <a:ln>
                  <a:noFill/>
                </a:ln>
                <a:solidFill>
                  <a:srgbClr val="1E64C8"/>
                </a:solidFill>
                <a:effectLst/>
                <a:uLnTx/>
                <a:uFillTx/>
                <a:latin typeface="Arial" panose="020B0604020202020204" pitchFamily="34" charset="0"/>
                <a:ea typeface="+mn-ea"/>
                <a:cs typeface="Arial" panose="020B0604020202020204" pitchFamily="34" charset="0"/>
              </a:rPr>
              <a:t>3. Welke evoluties te verwachten voor de arbeidsmarkt?</a:t>
            </a:r>
            <a:endParaRPr kumimoji="0" lang="nl-BE" sz="4000" b="1" i="0" u="none" strike="noStrike" kern="1200" cap="none" spc="0" normalizeH="0" baseline="0" noProof="0" dirty="0">
              <a:ln>
                <a:noFill/>
              </a:ln>
              <a:solidFill>
                <a:srgbClr val="1E64C8"/>
              </a:solidFill>
              <a:effectLst/>
              <a:uLnTx/>
              <a:uFillTx/>
              <a:latin typeface="Arial" panose="020B0604020202020204" pitchFamily="34" charset="0"/>
              <a:ea typeface="+mn-ea"/>
              <a:cs typeface="Arial" panose="020B0604020202020204" pitchFamily="34" charset="0"/>
            </a:endParaRPr>
          </a:p>
        </p:txBody>
      </p:sp>
      <p:sp>
        <p:nvSpPr>
          <p:cNvPr id="8" name="Tekstvak 7"/>
          <p:cNvSpPr txBox="1"/>
          <p:nvPr/>
        </p:nvSpPr>
        <p:spPr>
          <a:xfrm>
            <a:off x="641267" y="5492444"/>
            <a:ext cx="10301795" cy="707886"/>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dirty="0" smtClean="0">
                <a:ln>
                  <a:noFill/>
                </a:ln>
                <a:solidFill>
                  <a:srgbClr val="B0AE50"/>
                </a:solidFill>
                <a:effectLst/>
                <a:uLnTx/>
                <a:uFillTx/>
                <a:latin typeface="Arial" panose="020B0604020202020204" pitchFamily="34" charset="0"/>
                <a:ea typeface="+mn-ea"/>
                <a:cs typeface="Arial" panose="020B0604020202020204" pitchFamily="34" charset="0"/>
              </a:rPr>
              <a:t>Toekomst voorspellen? Als het echt moet</a:t>
            </a:r>
            <a:endParaRPr kumimoji="0" lang="nl-BE" sz="4000" b="1" i="0" u="none" strike="noStrike" kern="1200" cap="none" spc="0" normalizeH="0" baseline="0" noProof="0" dirty="0">
              <a:ln>
                <a:noFill/>
              </a:ln>
              <a:solidFill>
                <a:srgbClr val="B0AE5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28461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641267" y="5407047"/>
            <a:ext cx="10713382" cy="707886"/>
          </a:xfrm>
          <a:prstGeom prst="rect">
            <a:avLst/>
          </a:prstGeom>
          <a:solidFill>
            <a:schemeClr val="bg1"/>
          </a:solidFill>
          <a:ln w="38100">
            <a:solidFill>
              <a:srgbClr val="1E64C8"/>
            </a:solidFill>
          </a:ln>
        </p:spPr>
        <p:txBody>
          <a:bodyPr wrap="none" rtlCol="0" anchor="ctr">
            <a:spAutoFit/>
          </a:bodyPr>
          <a:lstStyle/>
          <a:p>
            <a:pPr lvl="0">
              <a:defRPr/>
            </a:pPr>
            <a:r>
              <a:rPr lang="nl-BE" sz="4000" b="1" dirty="0">
                <a:solidFill>
                  <a:srgbClr val="1E64C8"/>
                </a:solidFill>
                <a:latin typeface="Arial" panose="020B0604020202020204" pitchFamily="34" charset="0"/>
                <a:cs typeface="Arial" panose="020B0604020202020204" pitchFamily="34" charset="0"/>
              </a:rPr>
              <a:t>Wat gaat corona betekenen voor </a:t>
            </a:r>
            <a:r>
              <a:rPr lang="nl-BE" sz="4000" b="1" dirty="0" smtClean="0">
                <a:solidFill>
                  <a:srgbClr val="1E64C8"/>
                </a:solidFill>
                <a:latin typeface="Arial" panose="020B0604020202020204" pitchFamily="34" charset="0"/>
                <a:cs typeface="Arial" panose="020B0604020202020204" pitchFamily="34" charset="0"/>
              </a:rPr>
              <a:t>carrières</a:t>
            </a:r>
            <a:r>
              <a:rPr lang="nl-BE" sz="4000" b="1" dirty="0">
                <a:solidFill>
                  <a:srgbClr val="1E64C8"/>
                </a:solidFill>
                <a:latin typeface="Arial" panose="020B0604020202020204" pitchFamily="34" charset="0"/>
                <a:cs typeface="Arial" panose="020B0604020202020204" pitchFamily="34" charset="0"/>
              </a:rPr>
              <a:t>?</a:t>
            </a:r>
          </a:p>
        </p:txBody>
      </p:sp>
      <p:sp>
        <p:nvSpPr>
          <p:cNvPr id="3" name="Tekstvak 2"/>
          <p:cNvSpPr txBox="1">
            <a:spLocks noChangeAspect="1"/>
          </p:cNvSpPr>
          <p:nvPr/>
        </p:nvSpPr>
        <p:spPr>
          <a:xfrm>
            <a:off x="641268" y="1390649"/>
            <a:ext cx="7565868" cy="4016397"/>
          </a:xfrm>
          <a:prstGeom prst="rect">
            <a:avLst/>
          </a:prstGeom>
          <a:noFill/>
          <a:ln w="38100">
            <a:solidFill>
              <a:srgbClr val="1E64C8"/>
            </a:solidFill>
          </a:ln>
        </p:spPr>
        <p:txBody>
          <a:bodyPr wrap="square" rtlCol="0">
            <a:noAutofit/>
          </a:bodyPr>
          <a:lstStyle/>
          <a:p>
            <a:pPr marL="479425" lvl="0" indent="-342900" defTabSz="975276">
              <a:lnSpc>
                <a:spcPct val="114000"/>
              </a:lnSpc>
              <a:spcAft>
                <a:spcPts val="600"/>
              </a:spcAft>
              <a:buClr>
                <a:srgbClr val="1E64C8"/>
              </a:buClr>
              <a:buFont typeface="Arial" panose="020B0604020202020204" pitchFamily="34" charset="0"/>
              <a:buChar char="−"/>
            </a:pPr>
            <a:r>
              <a:rPr lang="nl-BE" sz="2400" b="1" dirty="0" smtClean="0">
                <a:solidFill>
                  <a:srgbClr val="1E64C8"/>
                </a:solidFill>
                <a:latin typeface="Arial"/>
              </a:rPr>
              <a:t>Enquête bij Vlaamse werknemers.</a:t>
            </a:r>
          </a:p>
          <a:p>
            <a:pPr marL="936625" lvl="1" indent="-342900" defTabSz="975276">
              <a:lnSpc>
                <a:spcPct val="114000"/>
              </a:lnSpc>
              <a:spcAft>
                <a:spcPts val="600"/>
              </a:spcAft>
              <a:buClr>
                <a:srgbClr val="1E64C8"/>
              </a:buClr>
              <a:buFont typeface="Arial" panose="020B0604020202020204" pitchFamily="34" charset="0"/>
              <a:buChar char="−"/>
            </a:pPr>
            <a:r>
              <a:rPr lang="nl-BE" sz="2000" dirty="0" smtClean="0">
                <a:solidFill>
                  <a:srgbClr val="1E64C8"/>
                </a:solidFill>
                <a:latin typeface="Arial" panose="020B0604020202020204" pitchFamily="34" charset="0"/>
                <a:cs typeface="Arial" panose="020B0604020202020204" pitchFamily="34" charset="0"/>
              </a:rPr>
              <a:t>Onderzoekspopulatie: werknemers in loondienst woonachtig in Vlaanderen die jonger zijn dan 65</a:t>
            </a:r>
          </a:p>
          <a:p>
            <a:pPr marL="936625" lvl="1" indent="-342900" defTabSz="975276">
              <a:lnSpc>
                <a:spcPct val="114000"/>
              </a:lnSpc>
              <a:spcAft>
                <a:spcPts val="600"/>
              </a:spcAft>
              <a:buClr>
                <a:srgbClr val="1E64C8"/>
              </a:buClr>
              <a:buFont typeface="Arial" panose="020B0604020202020204" pitchFamily="34" charset="0"/>
              <a:buChar char="−"/>
            </a:pPr>
            <a:r>
              <a:rPr lang="nl-BE" sz="2000" dirty="0" smtClean="0">
                <a:solidFill>
                  <a:srgbClr val="1E64C8"/>
                </a:solidFill>
                <a:latin typeface="Arial" panose="020B0604020202020204" pitchFamily="34" charset="0"/>
                <a:cs typeface="Arial" panose="020B0604020202020204" pitchFamily="34" charset="0"/>
              </a:rPr>
              <a:t>Online </a:t>
            </a:r>
            <a:r>
              <a:rPr lang="nl-BE" sz="2000" dirty="0">
                <a:solidFill>
                  <a:srgbClr val="1E64C8"/>
                </a:solidFill>
                <a:latin typeface="Arial" panose="020B0604020202020204" pitchFamily="34" charset="0"/>
                <a:cs typeface="Arial" panose="020B0604020202020204" pitchFamily="34" charset="0"/>
              </a:rPr>
              <a:t>enquête kon ingevuld worden tussen woensdag 25 maart en dinsdag 31 </a:t>
            </a:r>
            <a:r>
              <a:rPr lang="nl-BE" sz="2000" dirty="0" smtClean="0">
                <a:solidFill>
                  <a:srgbClr val="1E64C8"/>
                </a:solidFill>
                <a:latin typeface="Arial" panose="020B0604020202020204" pitchFamily="34" charset="0"/>
                <a:cs typeface="Arial" panose="020B0604020202020204" pitchFamily="34" charset="0"/>
              </a:rPr>
              <a:t>maart.</a:t>
            </a:r>
            <a:endParaRPr lang="nl-BE" sz="2000" dirty="0">
              <a:solidFill>
                <a:srgbClr val="1E64C8"/>
              </a:solidFill>
              <a:latin typeface="Arial" panose="020B0604020202020204" pitchFamily="34" charset="0"/>
              <a:cs typeface="Arial" panose="020B0604020202020204" pitchFamily="34" charset="0"/>
            </a:endParaRPr>
          </a:p>
          <a:p>
            <a:pPr marL="936625" lvl="1" indent="-342900" defTabSz="975276">
              <a:lnSpc>
                <a:spcPct val="114000"/>
              </a:lnSpc>
              <a:spcAft>
                <a:spcPts val="600"/>
              </a:spcAft>
              <a:buClr>
                <a:srgbClr val="1E64C8"/>
              </a:buClr>
              <a:buFont typeface="Arial" panose="020B0604020202020204" pitchFamily="34" charset="0"/>
              <a:buChar char="−"/>
            </a:pPr>
            <a:r>
              <a:rPr lang="nl-BE" sz="2000" dirty="0" smtClean="0">
                <a:solidFill>
                  <a:srgbClr val="1E64C8"/>
                </a:solidFill>
                <a:latin typeface="Arial" panose="020B0604020202020204" pitchFamily="34" charset="0"/>
                <a:cs typeface="Arial" panose="020B0604020202020204" pitchFamily="34" charset="0"/>
              </a:rPr>
              <a:t>14.005 </a:t>
            </a:r>
            <a:r>
              <a:rPr lang="nl-BE" sz="2000" dirty="0">
                <a:solidFill>
                  <a:srgbClr val="1E64C8"/>
                </a:solidFill>
                <a:latin typeface="Arial" panose="020B0604020202020204" pitchFamily="34" charset="0"/>
                <a:cs typeface="Arial" panose="020B0604020202020204" pitchFamily="34" charset="0"/>
              </a:rPr>
              <a:t>personen gingen in op onze oproep. </a:t>
            </a:r>
            <a:endParaRPr lang="nl-BE" sz="2000" dirty="0" smtClean="0">
              <a:solidFill>
                <a:srgbClr val="1E64C8"/>
              </a:solidFill>
              <a:latin typeface="Arial" panose="020B0604020202020204" pitchFamily="34" charset="0"/>
              <a:cs typeface="Arial" panose="020B0604020202020204" pitchFamily="34" charset="0"/>
            </a:endParaRPr>
          </a:p>
          <a:p>
            <a:pPr marL="936625" lvl="1" indent="-342900" defTabSz="975276">
              <a:lnSpc>
                <a:spcPct val="114000"/>
              </a:lnSpc>
              <a:spcAft>
                <a:spcPts val="600"/>
              </a:spcAft>
              <a:buClr>
                <a:srgbClr val="1E64C8"/>
              </a:buClr>
              <a:buFont typeface="Arial" panose="020B0604020202020204" pitchFamily="34" charset="0"/>
              <a:buChar char="−"/>
            </a:pPr>
            <a:r>
              <a:rPr lang="nl-BE" sz="2000" dirty="0" smtClean="0">
                <a:solidFill>
                  <a:srgbClr val="1E64C8"/>
                </a:solidFill>
                <a:latin typeface="Arial" panose="020B0604020202020204" pitchFamily="34" charset="0"/>
                <a:cs typeface="Arial" panose="020B0604020202020204" pitchFamily="34" charset="0"/>
              </a:rPr>
              <a:t>Op </a:t>
            </a:r>
            <a:r>
              <a:rPr lang="nl-BE" sz="2000" dirty="0">
                <a:solidFill>
                  <a:srgbClr val="1E64C8"/>
                </a:solidFill>
                <a:latin typeface="Arial" panose="020B0604020202020204" pitchFamily="34" charset="0"/>
                <a:cs typeface="Arial" panose="020B0604020202020204" pitchFamily="34" charset="0"/>
              </a:rPr>
              <a:t>basis van hun antwoorden werd </a:t>
            </a:r>
            <a:r>
              <a:rPr lang="nl-BE" sz="2000" dirty="0" smtClean="0">
                <a:solidFill>
                  <a:srgbClr val="1E64C8"/>
                </a:solidFill>
                <a:latin typeface="Arial" panose="020B0604020202020204" pitchFamily="34" charset="0"/>
                <a:cs typeface="Arial" panose="020B0604020202020204" pitchFamily="34" charset="0"/>
              </a:rPr>
              <a:t>panel </a:t>
            </a:r>
            <a:r>
              <a:rPr lang="nl-BE" sz="2000" dirty="0">
                <a:solidFill>
                  <a:srgbClr val="1E64C8"/>
                </a:solidFill>
                <a:latin typeface="Arial" panose="020B0604020202020204" pitchFamily="34" charset="0"/>
                <a:cs typeface="Arial" panose="020B0604020202020204" pitchFamily="34" charset="0"/>
              </a:rPr>
              <a:t>samengesteld van 3821 Vlaamse werknemers </a:t>
            </a:r>
            <a:r>
              <a:rPr lang="nl-BE" sz="2000" dirty="0" smtClean="0">
                <a:solidFill>
                  <a:srgbClr val="1E64C8"/>
                </a:solidFill>
                <a:latin typeface="Arial" panose="020B0604020202020204" pitchFamily="34" charset="0"/>
                <a:cs typeface="Arial" panose="020B0604020202020204" pitchFamily="34" charset="0"/>
              </a:rPr>
              <a:t>dat </a:t>
            </a:r>
            <a:r>
              <a:rPr lang="nl-BE" sz="2000" dirty="0">
                <a:solidFill>
                  <a:srgbClr val="1E64C8"/>
                </a:solidFill>
                <a:latin typeface="Arial" panose="020B0604020202020204" pitchFamily="34" charset="0"/>
                <a:cs typeface="Arial" panose="020B0604020202020204" pitchFamily="34" charset="0"/>
              </a:rPr>
              <a:t>representatief is naar geslacht, leeftijd en opleidingsniveau (telkens twee categorieën). </a:t>
            </a:r>
            <a:endParaRPr lang="nl-BE" sz="2000" dirty="0">
              <a:solidFill>
                <a:srgbClr val="1E64C8"/>
              </a:solidFill>
              <a:latin typeface="Arial" panose="020B0604020202020204" pitchFamily="34" charset="0"/>
              <a:cs typeface="Arial" panose="020B0604020202020204" pitchFamily="34"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9743" y="753374"/>
            <a:ext cx="3107861" cy="4395600"/>
          </a:xfrm>
          <a:prstGeom prst="rect">
            <a:avLst/>
          </a:prstGeom>
          <a:ln w="38100">
            <a:solidFill>
              <a:srgbClr val="1E64C8"/>
            </a:solidFill>
          </a:ln>
        </p:spPr>
      </p:pic>
    </p:spTree>
    <p:extLst>
      <p:ext uri="{BB962C8B-B14F-4D97-AF65-F5344CB8AC3E}">
        <p14:creationId xmlns:p14="http://schemas.microsoft.com/office/powerpoint/2010/main" val="3681937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Kantoorthema">
  <a:themeElements>
    <a:clrScheme name="Aangepast 9">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B0AE3C"/>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2718</TotalTime>
  <Words>1861</Words>
  <Application>Microsoft Office PowerPoint</Application>
  <PresentationFormat>Breedbeeld</PresentationFormat>
  <Paragraphs>296</Paragraphs>
  <Slides>50</Slides>
  <Notes>50</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50</vt:i4>
      </vt:variant>
    </vt:vector>
  </HeadingPairs>
  <TitlesOfParts>
    <vt:vector size="58" baseType="lpstr">
      <vt:lpstr>Arial</vt:lpstr>
      <vt:lpstr>Calibri</vt:lpstr>
      <vt:lpstr>Calibri Light</vt:lpstr>
      <vt:lpstr>Cambria Math</vt:lpstr>
      <vt:lpstr>KENNIS</vt:lpstr>
      <vt:lpstr>Wingdings</vt:lpstr>
      <vt:lpstr>1_Kantoorthema</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UGent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Stijn Baert</dc:creator>
  <cp:lastModifiedBy>Stijn Baert</cp:lastModifiedBy>
  <cp:revision>100</cp:revision>
  <dcterms:created xsi:type="dcterms:W3CDTF">2019-09-19T09:56:57Z</dcterms:created>
  <dcterms:modified xsi:type="dcterms:W3CDTF">2020-05-19T11:35:35Z</dcterms:modified>
</cp:coreProperties>
</file>